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90" r:id="rId14"/>
    <p:sldId id="291" r:id="rId15"/>
    <p:sldId id="267" r:id="rId16"/>
    <p:sldId id="268" r:id="rId17"/>
    <p:sldId id="269" r:id="rId18"/>
    <p:sldId id="271" r:id="rId19"/>
    <p:sldId id="286" r:id="rId20"/>
    <p:sldId id="287" r:id="rId21"/>
    <p:sldId id="272" r:id="rId22"/>
    <p:sldId id="273" r:id="rId23"/>
    <p:sldId id="274" r:id="rId24"/>
    <p:sldId id="275" r:id="rId25"/>
    <p:sldId id="276" r:id="rId26"/>
    <p:sldId id="277" r:id="rId27"/>
    <p:sldId id="280" r:id="rId28"/>
    <p:sldId id="278" r:id="rId29"/>
    <p:sldId id="279" r:id="rId30"/>
    <p:sldId id="281" r:id="rId31"/>
    <p:sldId id="282" r:id="rId32"/>
    <p:sldId id="283" r:id="rId33"/>
    <p:sldId id="284" r:id="rId34"/>
    <p:sldId id="285"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2C93-C240-55C4-89AB-8DF77C60F4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A1B84C-5CC6-D771-E76B-2A95470E7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49AF2E-B79F-5935-5933-8D83F8A9AA60}"/>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9E701D44-BF2D-4BBE-2BE5-36EF4542AD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124136-A9DD-3AB6-C479-5881CFFAD33F}"/>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351160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4786-8A69-2BF9-4947-5EA8099DEF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201F76-DE2F-99B8-C6CD-AEB3630B76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1A4CD8-0425-2954-5846-B3E5145FD32D}"/>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6C210A80-86CE-DC1C-6467-8FA1A3E4D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C07882-59B0-8F7A-F762-0155A8054536}"/>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117421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6EBFA-2236-E0B7-43B4-9A62313B87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CA93C2-7A10-79D4-9307-9AC76CA0CB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4B282E-E6A9-A609-AE94-BBFAF4DCC146}"/>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662AB1C2-906D-DE12-ADD8-9DB73F3589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4197E6-4D63-6F1A-F57F-EF1C47C45BA7}"/>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340883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30AA-4B5E-4667-2733-149135FF21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21F49F-3464-D6CF-0197-9BAB7911D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89922A-F8C3-3FA4-B816-D7D66FD36F66}"/>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A217C30B-3FE6-C901-2E14-54ABB2DBFC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BE0DC4-D03F-CF4D-6AF0-785D742B8F33}"/>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39513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04F-363B-0AA6-458F-0584ABB43D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2FF75D-8DBA-6A64-18C8-3818005299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A0927E-2D2C-8C24-9EB8-23D45A940B6A}"/>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A2507B7F-49EE-9443-75B8-54248F25D6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7091B5-DF6D-2C34-D701-290881B8AA95}"/>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31347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5C80-8812-3EAF-D702-D7D9BBC413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A56EA-21B6-B971-ADC9-42038D524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841584-C84C-B4AE-19BA-74D2E33B8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17965C-53E0-B9A6-FBBF-B8BADD40EFCE}"/>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6" name="Footer Placeholder 5">
            <a:extLst>
              <a:ext uri="{FF2B5EF4-FFF2-40B4-BE49-F238E27FC236}">
                <a16:creationId xmlns:a16="http://schemas.microsoft.com/office/drawing/2014/main" id="{DB6B4633-909E-E057-55D6-2897049DEE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42C1B0-1FE5-D5BA-B676-4329EB777904}"/>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225940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B7B1-262E-5A3A-6361-777C0523C3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73512E-DE58-C412-448F-58AFDFDD7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1B462C-12D2-A088-ADFF-70578B3F9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7ADFD5-A3A8-A6AA-0596-B53FE2E157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4F8031-4DA5-F0F4-C2AE-37FDA8F11C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9529CB-D2E7-9D08-089C-775715D6C159}"/>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8" name="Footer Placeholder 7">
            <a:extLst>
              <a:ext uri="{FF2B5EF4-FFF2-40B4-BE49-F238E27FC236}">
                <a16:creationId xmlns:a16="http://schemas.microsoft.com/office/drawing/2014/main" id="{985CFE46-B2E0-C6AE-7B1C-0E885D75D5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C6C621-F09F-3DD6-0091-DE32D4F86E03}"/>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177210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EC13-A888-44C8-AFA6-340D27AAB6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590269-EB87-463A-087E-4815CC681233}"/>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4" name="Footer Placeholder 3">
            <a:extLst>
              <a:ext uri="{FF2B5EF4-FFF2-40B4-BE49-F238E27FC236}">
                <a16:creationId xmlns:a16="http://schemas.microsoft.com/office/drawing/2014/main" id="{53E18D66-81FE-1989-FF5B-3A87519905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8925CB-3899-E712-3E1E-3B451C92385D}"/>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99900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650CA2-98E1-34C1-0BEC-EF360D7509E3}"/>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3" name="Footer Placeholder 2">
            <a:extLst>
              <a:ext uri="{FF2B5EF4-FFF2-40B4-BE49-F238E27FC236}">
                <a16:creationId xmlns:a16="http://schemas.microsoft.com/office/drawing/2014/main" id="{3D089225-E20A-1203-1397-BF836C3639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46B028-105F-0A92-290B-FC5559100993}"/>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335916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9FD-F660-43F2-DDA5-3A80FDB00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F718D6-74B4-2286-974A-5F1C4DB2E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91D853-E395-391A-9C94-70132E0E2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F71DA-2C86-96E4-015A-AB0BD4A0E6F9}"/>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6" name="Footer Placeholder 5">
            <a:extLst>
              <a:ext uri="{FF2B5EF4-FFF2-40B4-BE49-F238E27FC236}">
                <a16:creationId xmlns:a16="http://schemas.microsoft.com/office/drawing/2014/main" id="{0D977DAC-5186-FEAF-5024-8D20E4415C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284672-8E8E-926B-34F0-F15883C81F74}"/>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238301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954AF-826E-F0FC-6B4F-54A0CCD48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76F80E-AC96-D246-A691-2EDF72C2E4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08956F-7FE9-ABA2-34FE-3EAFE2144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E472B-C6A9-DB19-B49B-DEC0B8640A8D}"/>
              </a:ext>
            </a:extLst>
          </p:cNvPr>
          <p:cNvSpPr>
            <a:spLocks noGrp="1"/>
          </p:cNvSpPr>
          <p:nvPr>
            <p:ph type="dt" sz="half" idx="10"/>
          </p:nvPr>
        </p:nvSpPr>
        <p:spPr/>
        <p:txBody>
          <a:bodyPr/>
          <a:lstStyle/>
          <a:p>
            <a:fld id="{9FDA0F4C-C7FD-419E-BFE2-0DCF39F699B3}" type="datetimeFigureOut">
              <a:rPr lang="en-IN" smtClean="0"/>
              <a:t>25-06-2025</a:t>
            </a:fld>
            <a:endParaRPr lang="en-IN"/>
          </a:p>
        </p:txBody>
      </p:sp>
      <p:sp>
        <p:nvSpPr>
          <p:cNvPr id="6" name="Footer Placeholder 5">
            <a:extLst>
              <a:ext uri="{FF2B5EF4-FFF2-40B4-BE49-F238E27FC236}">
                <a16:creationId xmlns:a16="http://schemas.microsoft.com/office/drawing/2014/main" id="{45BA4949-68B4-AD2C-712B-D223964D48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83B13D-0098-D6D8-DAAF-DC0FCFF7DA17}"/>
              </a:ext>
            </a:extLst>
          </p:cNvPr>
          <p:cNvSpPr>
            <a:spLocks noGrp="1"/>
          </p:cNvSpPr>
          <p:nvPr>
            <p:ph type="sldNum" sz="quarter" idx="12"/>
          </p:nvPr>
        </p:nvSpPr>
        <p:spPr/>
        <p:txBody>
          <a:bodyPr/>
          <a:lstStyle/>
          <a:p>
            <a:fld id="{39930452-299B-4BBC-9DD5-5B6C7FA17046}" type="slidenum">
              <a:rPr lang="en-IN" smtClean="0"/>
              <a:t>‹#›</a:t>
            </a:fld>
            <a:endParaRPr lang="en-IN"/>
          </a:p>
        </p:txBody>
      </p:sp>
    </p:spTree>
    <p:extLst>
      <p:ext uri="{BB962C8B-B14F-4D97-AF65-F5344CB8AC3E}">
        <p14:creationId xmlns:p14="http://schemas.microsoft.com/office/powerpoint/2010/main" val="140689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A0FD9-98FE-743D-BB82-35B9674F04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F613B5-EC5F-070E-CA62-0A0A46B5B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394D90-DC5E-1F0B-8087-DD9F286D9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DA0F4C-C7FD-419E-BFE2-0DCF39F699B3}" type="datetimeFigureOut">
              <a:rPr lang="en-IN" smtClean="0"/>
              <a:t>25-06-2025</a:t>
            </a:fld>
            <a:endParaRPr lang="en-IN"/>
          </a:p>
        </p:txBody>
      </p:sp>
      <p:sp>
        <p:nvSpPr>
          <p:cNvPr id="5" name="Footer Placeholder 4">
            <a:extLst>
              <a:ext uri="{FF2B5EF4-FFF2-40B4-BE49-F238E27FC236}">
                <a16:creationId xmlns:a16="http://schemas.microsoft.com/office/drawing/2014/main" id="{AE2F14AB-9BFB-88DD-1D0B-6B0050283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472BD5D-14C5-D91A-B073-399A47B9C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930452-299B-4BBC-9DD5-5B6C7FA17046}" type="slidenum">
              <a:rPr lang="en-IN" smtClean="0"/>
              <a:t>‹#›</a:t>
            </a:fld>
            <a:endParaRPr lang="en-IN"/>
          </a:p>
        </p:txBody>
      </p:sp>
    </p:spTree>
    <p:extLst>
      <p:ext uri="{BB962C8B-B14F-4D97-AF65-F5344CB8AC3E}">
        <p14:creationId xmlns:p14="http://schemas.microsoft.com/office/powerpoint/2010/main" val="2300062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F7DF2-47C3-8631-66B0-6088996E6B91}"/>
              </a:ext>
            </a:extLst>
          </p:cNvPr>
          <p:cNvSpPr>
            <a:spLocks noGrp="1"/>
          </p:cNvSpPr>
          <p:nvPr>
            <p:ph type="ctrTitle"/>
          </p:nvPr>
        </p:nvSpPr>
        <p:spPr>
          <a:xfrm>
            <a:off x="2242409" y="895483"/>
            <a:ext cx="5786232" cy="3011190"/>
          </a:xfrm>
        </p:spPr>
        <p:txBody>
          <a:bodyPr>
            <a:normAutofit/>
          </a:bodyPr>
          <a:lstStyle/>
          <a:p>
            <a:r>
              <a:rPr lang="en-US" sz="5400" dirty="0">
                <a:solidFill>
                  <a:schemeClr val="bg1"/>
                </a:solidFill>
              </a:rPr>
              <a:t>Retail Store Project</a:t>
            </a:r>
            <a:endParaRPr lang="en-IN" sz="5400" dirty="0">
              <a:solidFill>
                <a:schemeClr val="bg1"/>
              </a:solidFill>
            </a:endParaRPr>
          </a:p>
        </p:txBody>
      </p:sp>
      <p:sp>
        <p:nvSpPr>
          <p:cNvPr id="3" name="Subtitle 2">
            <a:extLst>
              <a:ext uri="{FF2B5EF4-FFF2-40B4-BE49-F238E27FC236}">
                <a16:creationId xmlns:a16="http://schemas.microsoft.com/office/drawing/2014/main" id="{4B74CDAB-3C4D-73ED-7C48-24CFC7CEB941}"/>
              </a:ext>
            </a:extLst>
          </p:cNvPr>
          <p:cNvSpPr>
            <a:spLocks noGrp="1"/>
          </p:cNvSpPr>
          <p:nvPr>
            <p:ph type="subTitle" idx="1"/>
          </p:nvPr>
        </p:nvSpPr>
        <p:spPr>
          <a:xfrm>
            <a:off x="2466270" y="4142096"/>
            <a:ext cx="5338511" cy="1055142"/>
          </a:xfrm>
        </p:spPr>
        <p:txBody>
          <a:bodyPr>
            <a:normAutofit lnSpcReduction="10000"/>
          </a:bodyPr>
          <a:lstStyle/>
          <a:p>
            <a:r>
              <a:rPr lang="en-US" sz="2000" dirty="0">
                <a:solidFill>
                  <a:schemeClr val="bg1"/>
                </a:solidFill>
              </a:rPr>
              <a:t>By</a:t>
            </a:r>
            <a:br>
              <a:rPr lang="en-US" sz="2000" dirty="0">
                <a:solidFill>
                  <a:schemeClr val="bg1"/>
                </a:solidFill>
              </a:rPr>
            </a:br>
            <a:endParaRPr lang="en-US" sz="2000" dirty="0">
              <a:solidFill>
                <a:schemeClr val="bg1"/>
              </a:solidFill>
            </a:endParaRPr>
          </a:p>
          <a:p>
            <a:r>
              <a:rPr lang="en-US" sz="2600" dirty="0">
                <a:solidFill>
                  <a:schemeClr val="bg1"/>
                </a:solidFill>
              </a:rPr>
              <a:t>Bhargava Ram Kulla</a:t>
            </a:r>
            <a:endParaRPr lang="en-IN" sz="2600" dirty="0">
              <a:solidFill>
                <a:schemeClr val="bg1"/>
              </a:solidFill>
            </a:endParaRP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2232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2FA-EBA9-7CF0-2BDD-44B9AC5716A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0187D84-5C74-EF48-1151-A2A485905578}"/>
              </a:ext>
            </a:extLst>
          </p:cNvPr>
          <p:cNvPicPr>
            <a:picLocks noGrp="1" noChangeAspect="1"/>
          </p:cNvPicPr>
          <p:nvPr>
            <p:ph idx="1"/>
          </p:nvPr>
        </p:nvPicPr>
        <p:blipFill>
          <a:blip r:embed="rId2"/>
          <a:stretch>
            <a:fillRect/>
          </a:stretch>
        </p:blipFill>
        <p:spPr>
          <a:xfrm>
            <a:off x="935174" y="365125"/>
            <a:ext cx="10515600" cy="5811838"/>
          </a:xfrm>
          <a:prstGeom prst="rect">
            <a:avLst/>
          </a:prstGeom>
        </p:spPr>
      </p:pic>
    </p:spTree>
    <p:extLst>
      <p:ext uri="{BB962C8B-B14F-4D97-AF65-F5344CB8AC3E}">
        <p14:creationId xmlns:p14="http://schemas.microsoft.com/office/powerpoint/2010/main" val="398550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7640-50FE-EBFA-A6B9-6C971E3E534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4582C42-CB8F-AC1D-5179-09AF1D927A9C}"/>
              </a:ext>
            </a:extLst>
          </p:cNvPr>
          <p:cNvPicPr>
            <a:picLocks noGrp="1" noChangeAspect="1"/>
          </p:cNvPicPr>
          <p:nvPr>
            <p:ph idx="1"/>
          </p:nvPr>
        </p:nvPicPr>
        <p:blipFill>
          <a:blip r:embed="rId2"/>
          <a:stretch>
            <a:fillRect/>
          </a:stretch>
        </p:blipFill>
        <p:spPr>
          <a:xfrm>
            <a:off x="838201" y="365125"/>
            <a:ext cx="10515600" cy="5811838"/>
          </a:xfrm>
          <a:prstGeom prst="rect">
            <a:avLst/>
          </a:prstGeom>
        </p:spPr>
      </p:pic>
    </p:spTree>
    <p:extLst>
      <p:ext uri="{BB962C8B-B14F-4D97-AF65-F5344CB8AC3E}">
        <p14:creationId xmlns:p14="http://schemas.microsoft.com/office/powerpoint/2010/main" val="408639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BA0C3-8E36-B358-53FA-8F2B5926DBF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SonarQube</a:t>
            </a:r>
            <a:endParaRPr lang="en-IN" sz="4000" dirty="0">
              <a:solidFill>
                <a:srgbClr val="FFFFFF"/>
              </a:solidFill>
            </a:endParaRPr>
          </a:p>
        </p:txBody>
      </p:sp>
      <p:sp>
        <p:nvSpPr>
          <p:cNvPr id="3" name="Content Placeholder 2">
            <a:extLst>
              <a:ext uri="{FF2B5EF4-FFF2-40B4-BE49-F238E27FC236}">
                <a16:creationId xmlns:a16="http://schemas.microsoft.com/office/drawing/2014/main" id="{E29DDC3A-09AB-029E-0C9B-CC508F801594}"/>
              </a:ext>
            </a:extLst>
          </p:cNvPr>
          <p:cNvSpPr>
            <a:spLocks noGrp="1"/>
          </p:cNvSpPr>
          <p:nvPr>
            <p:ph idx="1"/>
          </p:nvPr>
        </p:nvSpPr>
        <p:spPr>
          <a:xfrm>
            <a:off x="1371599" y="1590741"/>
            <a:ext cx="9724031" cy="1597433"/>
          </a:xfrm>
        </p:spPr>
        <p:txBody>
          <a:bodyPr anchor="ctr">
            <a:normAutofit fontScale="92500" lnSpcReduction="10000"/>
          </a:bodyPr>
          <a:lstStyle/>
          <a:p>
            <a:pPr marL="0" indent="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use SonarQube here to automatically review and measure code quality and security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Code quality is good </a:t>
            </a:r>
          </a:p>
          <a:p>
            <a:pPr>
              <a:lnSpc>
                <a:spcPct val="107000"/>
              </a:lnSpc>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There are no bugs, security issues, or duplication </a:t>
            </a:r>
          </a:p>
          <a:p>
            <a:pPr>
              <a:lnSpc>
                <a:spcPct val="107000"/>
              </a:lnSpc>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Quality Gate has passed</a:t>
            </a:r>
          </a:p>
        </p:txBody>
      </p:sp>
      <p:pic>
        <p:nvPicPr>
          <p:cNvPr id="4" name="Picture 3">
            <a:extLst>
              <a:ext uri="{FF2B5EF4-FFF2-40B4-BE49-F238E27FC236}">
                <a16:creationId xmlns:a16="http://schemas.microsoft.com/office/drawing/2014/main" id="{D6A1E207-FC0C-AB9A-744C-6AEA028CCCA6}"/>
              </a:ext>
            </a:extLst>
          </p:cNvPr>
          <p:cNvPicPr>
            <a:picLocks noChangeAspect="1"/>
          </p:cNvPicPr>
          <p:nvPr/>
        </p:nvPicPr>
        <p:blipFill rotWithShape="1">
          <a:blip r:embed="rId2"/>
          <a:srcRect t="5122" b="8607"/>
          <a:stretch/>
        </p:blipFill>
        <p:spPr bwMode="auto">
          <a:xfrm>
            <a:off x="1442720" y="3188175"/>
            <a:ext cx="9824830" cy="3345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8701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1FBC44E-379F-C2D2-B724-C973BE0B14A6}"/>
              </a:ext>
            </a:extLst>
          </p:cNvPr>
          <p:cNvSpPr>
            <a:spLocks noGrp="1"/>
          </p:cNvSpPr>
          <p:nvPr>
            <p:ph type="title"/>
          </p:nvPr>
        </p:nvSpPr>
        <p:spPr>
          <a:xfrm>
            <a:off x="2286000" y="-589280"/>
            <a:ext cx="6496620" cy="2861793"/>
          </a:xfrm>
        </p:spPr>
        <p:txBody>
          <a:bodyPr>
            <a:normAutofit/>
          </a:bodyPr>
          <a:lstStyle/>
          <a:p>
            <a:pPr algn="ctr"/>
            <a:r>
              <a:rPr lang="en-US" sz="3600" dirty="0">
                <a:solidFill>
                  <a:schemeClr val="tx2"/>
                </a:solidFill>
              </a:rPr>
              <a:t>Pipeline Trigger Using Lambda, SNS and </a:t>
            </a:r>
            <a:r>
              <a:rPr lang="en-US" sz="3600" dirty="0" err="1">
                <a:solidFill>
                  <a:schemeClr val="tx2"/>
                </a:solidFill>
              </a:rPr>
              <a:t>EventBridge</a:t>
            </a:r>
            <a:endParaRPr lang="en-IN" sz="3600" dirty="0">
              <a:solidFill>
                <a:schemeClr val="tx2"/>
              </a:solidFill>
            </a:endParaRPr>
          </a:p>
        </p:txBody>
      </p:sp>
      <p:sp>
        <p:nvSpPr>
          <p:cNvPr id="3" name="Content Placeholder 2">
            <a:extLst>
              <a:ext uri="{FF2B5EF4-FFF2-40B4-BE49-F238E27FC236}">
                <a16:creationId xmlns:a16="http://schemas.microsoft.com/office/drawing/2014/main" id="{C98C11CE-137B-2925-EFED-B6E5F1162761}"/>
              </a:ext>
            </a:extLst>
          </p:cNvPr>
          <p:cNvSpPr>
            <a:spLocks noGrp="1"/>
          </p:cNvSpPr>
          <p:nvPr>
            <p:ph idx="1"/>
          </p:nvPr>
        </p:nvSpPr>
        <p:spPr>
          <a:xfrm>
            <a:off x="1026160" y="1656080"/>
            <a:ext cx="10342880" cy="4722204"/>
          </a:xfrm>
        </p:spPr>
        <p:txBody>
          <a:bodyPr anchor="t">
            <a:normAutofit lnSpcReduction="10000"/>
          </a:bodyPr>
          <a:lstStyle/>
          <a:p>
            <a:pPr marL="0" indent="0">
              <a:buNone/>
            </a:pPr>
            <a:r>
              <a:rPr lang="en-US" sz="2000" dirty="0">
                <a:solidFill>
                  <a:schemeClr val="tx2"/>
                </a:solidFill>
              </a:rPr>
              <a:t>1)First create a topic </a:t>
            </a:r>
            <a:br>
              <a:rPr lang="en-US" sz="2000" dirty="0">
                <a:solidFill>
                  <a:schemeClr val="tx2"/>
                </a:solidFill>
              </a:rPr>
            </a:br>
            <a:r>
              <a:rPr lang="en-US" sz="2000" dirty="0">
                <a:solidFill>
                  <a:schemeClr val="tx2"/>
                </a:solidFill>
              </a:rPr>
              <a:t>2)Then Confirm subscription</a:t>
            </a:r>
          </a:p>
          <a:p>
            <a:pPr marL="0" indent="0">
              <a:buNone/>
            </a:pPr>
            <a:r>
              <a:rPr lang="en-US" sz="2000" dirty="0">
                <a:solidFill>
                  <a:schemeClr val="tx2"/>
                </a:solidFill>
              </a:rPr>
              <a:t>3)After that create a Lambda Function </a:t>
            </a:r>
            <a:br>
              <a:rPr lang="en-US" sz="2000" dirty="0">
                <a:solidFill>
                  <a:schemeClr val="tx2"/>
                </a:solidFill>
              </a:rPr>
            </a:br>
            <a:r>
              <a:rPr lang="en-US" sz="2000" dirty="0">
                <a:solidFill>
                  <a:schemeClr val="tx2"/>
                </a:solidFill>
              </a:rPr>
              <a:t>Then add permissions to </a:t>
            </a:r>
            <a:r>
              <a:rPr lang="en-US" sz="2000" dirty="0" err="1">
                <a:solidFill>
                  <a:schemeClr val="tx2"/>
                </a:solidFill>
              </a:rPr>
              <a:t>Lamda</a:t>
            </a:r>
            <a:endParaRPr lang="en-US" sz="2000" dirty="0">
              <a:solidFill>
                <a:schemeClr val="tx2"/>
              </a:solidFill>
            </a:endParaRPr>
          </a:p>
          <a:p>
            <a:r>
              <a:rPr lang="en-US" sz="2000" dirty="0" err="1">
                <a:solidFill>
                  <a:schemeClr val="tx2"/>
                </a:solidFill>
              </a:rPr>
              <a:t>codepipeline:StartPipelineExecution</a:t>
            </a:r>
            <a:endParaRPr lang="en-US" sz="2000" dirty="0">
              <a:solidFill>
                <a:schemeClr val="tx2"/>
              </a:solidFill>
            </a:endParaRPr>
          </a:p>
          <a:p>
            <a:r>
              <a:rPr lang="en-US" sz="2000" dirty="0" err="1">
                <a:solidFill>
                  <a:schemeClr val="tx2"/>
                </a:solidFill>
              </a:rPr>
              <a:t>sns:Publish</a:t>
            </a:r>
            <a:endParaRPr lang="en-US" sz="2000" dirty="0">
              <a:solidFill>
                <a:schemeClr val="tx2"/>
              </a:solidFill>
            </a:endParaRPr>
          </a:p>
          <a:p>
            <a:pPr marL="0" indent="0">
              <a:buNone/>
            </a:pPr>
            <a:r>
              <a:rPr lang="en-US" sz="2000" dirty="0">
                <a:solidFill>
                  <a:schemeClr val="tx2"/>
                </a:solidFill>
              </a:rPr>
              <a:t>4)Now go to </a:t>
            </a:r>
            <a:r>
              <a:rPr lang="en-US" sz="2000" dirty="0" err="1">
                <a:solidFill>
                  <a:schemeClr val="tx2"/>
                </a:solidFill>
              </a:rPr>
              <a:t>EventBridge</a:t>
            </a:r>
            <a:endParaRPr lang="en-US" sz="2000" dirty="0">
              <a:solidFill>
                <a:schemeClr val="tx2"/>
              </a:solidFill>
            </a:endParaRPr>
          </a:p>
          <a:p>
            <a:r>
              <a:rPr lang="en-US" sz="2000" dirty="0">
                <a:solidFill>
                  <a:schemeClr val="tx2"/>
                </a:solidFill>
              </a:rPr>
              <a:t>create rule </a:t>
            </a:r>
          </a:p>
          <a:p>
            <a:r>
              <a:rPr lang="en-US" sz="2000" dirty="0">
                <a:solidFill>
                  <a:schemeClr val="tx2"/>
                </a:solidFill>
              </a:rPr>
              <a:t>Add </a:t>
            </a:r>
            <a:r>
              <a:rPr lang="en-US" sz="2000" dirty="0" err="1">
                <a:solidFill>
                  <a:schemeClr val="tx2"/>
                </a:solidFill>
              </a:rPr>
              <a:t>codepipeline</a:t>
            </a:r>
            <a:r>
              <a:rPr lang="en-US" sz="2000" dirty="0">
                <a:solidFill>
                  <a:schemeClr val="tx2"/>
                </a:solidFill>
              </a:rPr>
              <a:t> </a:t>
            </a:r>
          </a:p>
          <a:p>
            <a:r>
              <a:rPr lang="en-US" sz="2000" dirty="0">
                <a:solidFill>
                  <a:schemeClr val="tx2"/>
                </a:solidFill>
              </a:rPr>
              <a:t>Add Specific State:  SUCCEEDED</a:t>
            </a:r>
          </a:p>
          <a:p>
            <a:r>
              <a:rPr lang="en-US" sz="2000" dirty="0">
                <a:solidFill>
                  <a:schemeClr val="tx2"/>
                </a:solidFill>
              </a:rPr>
              <a:t>Add Target as </a:t>
            </a:r>
            <a:r>
              <a:rPr lang="en-US" sz="2000" dirty="0" err="1">
                <a:solidFill>
                  <a:schemeClr val="tx2"/>
                </a:solidFill>
              </a:rPr>
              <a:t>Lamda</a:t>
            </a:r>
            <a:r>
              <a:rPr lang="en-US" sz="2000" dirty="0">
                <a:solidFill>
                  <a:schemeClr val="tx2"/>
                </a:solidFill>
              </a:rPr>
              <a:t> </a:t>
            </a:r>
            <a:br>
              <a:rPr lang="en-US" sz="2000" dirty="0">
                <a:solidFill>
                  <a:schemeClr val="tx2"/>
                </a:solidFill>
              </a:rPr>
            </a:br>
            <a:endParaRPr lang="en-US" sz="2000" dirty="0">
              <a:solidFill>
                <a:schemeClr val="tx2"/>
              </a:solidFill>
            </a:endParaRPr>
          </a:p>
          <a:p>
            <a:pPr marL="0" indent="0">
              <a:buNone/>
            </a:pPr>
            <a:r>
              <a:rPr lang="en-US" sz="2000" dirty="0">
                <a:solidFill>
                  <a:schemeClr val="tx2"/>
                </a:solidFill>
              </a:rPr>
              <a:t>5)Now validate it, if one pipeline runs successfully then it should trigger to another Pipeline</a:t>
            </a:r>
            <a:endParaRPr lang="en-IN" sz="20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38758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EA74-584B-056C-C07C-4C75B9DD509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3B0DB89-C168-4363-F11B-6F8DFC626322}"/>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9BFB9653-0CE5-3BD1-1A65-17054E4BA70E}"/>
              </a:ext>
            </a:extLst>
          </p:cNvPr>
          <p:cNvPicPr>
            <a:picLocks noChangeAspect="1"/>
          </p:cNvPicPr>
          <p:nvPr/>
        </p:nvPicPr>
        <p:blipFill>
          <a:blip r:embed="rId2"/>
          <a:stretch>
            <a:fillRect/>
          </a:stretch>
        </p:blipFill>
        <p:spPr>
          <a:xfrm>
            <a:off x="493690" y="304800"/>
            <a:ext cx="11204620" cy="6350000"/>
          </a:xfrm>
          <a:prstGeom prst="rect">
            <a:avLst/>
          </a:prstGeom>
        </p:spPr>
      </p:pic>
    </p:spTree>
    <p:extLst>
      <p:ext uri="{BB962C8B-B14F-4D97-AF65-F5344CB8AC3E}">
        <p14:creationId xmlns:p14="http://schemas.microsoft.com/office/powerpoint/2010/main" val="1994735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424A-B2DC-8D9E-181D-76C998F32EAE}"/>
              </a:ext>
            </a:extLst>
          </p:cNvPr>
          <p:cNvSpPr>
            <a:spLocks noGrp="1"/>
          </p:cNvSpPr>
          <p:nvPr>
            <p:ph type="title"/>
          </p:nvPr>
        </p:nvSpPr>
        <p:spPr>
          <a:xfrm>
            <a:off x="838200" y="365125"/>
            <a:ext cx="10515600" cy="1056351"/>
          </a:xfrm>
        </p:spPr>
        <p:txBody>
          <a:bodyPr/>
          <a:lstStyle/>
          <a:p>
            <a:r>
              <a:rPr lang="en-US" sz="2000" b="1" kern="100" dirty="0">
                <a:effectLst/>
                <a:latin typeface="Aptos" panose="020B0004020202020204" pitchFamily="34" charset="0"/>
                <a:ea typeface="Aptos" panose="020B0004020202020204" pitchFamily="34" charset="0"/>
                <a:cs typeface="Times New Roman" panose="02020603050405020304" pitchFamily="18" charset="0"/>
              </a:rPr>
              <a:t>Route53</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0F7B9E1-2ECB-4385-E0F4-C20A736CF162}"/>
              </a:ext>
            </a:extLst>
          </p:cNvPr>
          <p:cNvSpPr>
            <a:spLocks noGrp="1"/>
          </p:cNvSpPr>
          <p:nvPr>
            <p:ph idx="1"/>
          </p:nvPr>
        </p:nvSpPr>
        <p:spPr>
          <a:xfrm>
            <a:off x="838200" y="798022"/>
            <a:ext cx="10515600" cy="5378941"/>
          </a:xfrm>
        </p:spPr>
        <p:txBody>
          <a:bodyPr/>
          <a:lstStyle/>
          <a:p>
            <a:r>
              <a:rPr lang="en-US" sz="1600" dirty="0"/>
              <a:t>Bought a domain bhargavkulla.com</a:t>
            </a:r>
          </a:p>
          <a:p>
            <a:r>
              <a:rPr lang="en-US" sz="1600" dirty="0"/>
              <a:t>Set up a Route 53 health check to monitor the health of the primary endpoint</a:t>
            </a:r>
          </a:p>
          <a:p>
            <a:r>
              <a:rPr lang="en-US" sz="1600" dirty="0"/>
              <a:t>Configured DNS Record with Failover Routing</a:t>
            </a:r>
          </a:p>
          <a:p>
            <a:r>
              <a:rPr lang="en-US" sz="1600" dirty="0"/>
              <a:t>Then accessed the website with the domain name bhargavkulla.com</a:t>
            </a:r>
          </a:p>
          <a:p>
            <a:pPr marL="0" indent="0">
              <a:buNone/>
            </a:pPr>
            <a:endParaRPr lang="en-IN" dirty="0"/>
          </a:p>
        </p:txBody>
      </p:sp>
      <p:pic>
        <p:nvPicPr>
          <p:cNvPr id="4" name="Picture 3">
            <a:extLst>
              <a:ext uri="{FF2B5EF4-FFF2-40B4-BE49-F238E27FC236}">
                <a16:creationId xmlns:a16="http://schemas.microsoft.com/office/drawing/2014/main" id="{015D0183-6D77-F4F4-87F8-46C1675FC878}"/>
              </a:ext>
            </a:extLst>
          </p:cNvPr>
          <p:cNvPicPr>
            <a:picLocks noChangeAspect="1"/>
          </p:cNvPicPr>
          <p:nvPr/>
        </p:nvPicPr>
        <p:blipFill>
          <a:blip r:embed="rId2"/>
          <a:stretch>
            <a:fillRect/>
          </a:stretch>
        </p:blipFill>
        <p:spPr>
          <a:xfrm>
            <a:off x="1005840" y="2326639"/>
            <a:ext cx="9885680" cy="4166236"/>
          </a:xfrm>
          <a:prstGeom prst="rect">
            <a:avLst/>
          </a:prstGeom>
        </p:spPr>
      </p:pic>
    </p:spTree>
    <p:extLst>
      <p:ext uri="{BB962C8B-B14F-4D97-AF65-F5344CB8AC3E}">
        <p14:creationId xmlns:p14="http://schemas.microsoft.com/office/powerpoint/2010/main" val="205770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CCEB-9B77-C04C-0EE9-46B78AD79D31}"/>
              </a:ext>
            </a:extLst>
          </p:cNvPr>
          <p:cNvSpPr>
            <a:spLocks noGrp="1"/>
          </p:cNvSpPr>
          <p:nvPr>
            <p:ph type="title"/>
          </p:nvPr>
        </p:nvSpPr>
        <p:spPr>
          <a:xfrm>
            <a:off x="980440" y="253365"/>
            <a:ext cx="10515600" cy="1325563"/>
          </a:xfrm>
        </p:spPr>
        <p:txBody>
          <a:bodyPr/>
          <a:lstStyle/>
          <a:p>
            <a:endParaRPr lang="en-IN"/>
          </a:p>
        </p:txBody>
      </p:sp>
      <p:pic>
        <p:nvPicPr>
          <p:cNvPr id="4" name="Content Placeholder 3">
            <a:extLst>
              <a:ext uri="{FF2B5EF4-FFF2-40B4-BE49-F238E27FC236}">
                <a16:creationId xmlns:a16="http://schemas.microsoft.com/office/drawing/2014/main" id="{A1A034F7-29F0-EA96-533D-D96FB6DBF08D}"/>
              </a:ext>
            </a:extLst>
          </p:cNvPr>
          <p:cNvPicPr>
            <a:picLocks noGrp="1" noChangeAspect="1"/>
          </p:cNvPicPr>
          <p:nvPr>
            <p:ph idx="1"/>
          </p:nvPr>
        </p:nvPicPr>
        <p:blipFill>
          <a:blip r:embed="rId2"/>
          <a:stretch>
            <a:fillRect/>
          </a:stretch>
        </p:blipFill>
        <p:spPr>
          <a:xfrm>
            <a:off x="980440" y="253365"/>
            <a:ext cx="10515600" cy="5923598"/>
          </a:xfrm>
          <a:prstGeom prst="rect">
            <a:avLst/>
          </a:prstGeom>
        </p:spPr>
      </p:pic>
    </p:spTree>
    <p:extLst>
      <p:ext uri="{BB962C8B-B14F-4D97-AF65-F5344CB8AC3E}">
        <p14:creationId xmlns:p14="http://schemas.microsoft.com/office/powerpoint/2010/main" val="2238784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3362-F759-6D38-7463-F3EDA573716D}"/>
              </a:ext>
            </a:extLst>
          </p:cNvPr>
          <p:cNvSpPr>
            <a:spLocks noGrp="1"/>
          </p:cNvSpPr>
          <p:nvPr>
            <p:ph type="title"/>
          </p:nvPr>
        </p:nvSpPr>
        <p:spPr>
          <a:xfrm>
            <a:off x="838200" y="365126"/>
            <a:ext cx="10515600" cy="881784"/>
          </a:xfrm>
        </p:spPr>
        <p:txBody>
          <a:bodyPr>
            <a:normAutofit/>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CloudWatch</a:t>
            </a:r>
            <a:br>
              <a:rPr lang="en-IN" sz="2000" kern="100" dirty="0">
                <a:effectLst/>
                <a:latin typeface="Aptos" panose="020B0004020202020204" pitchFamily="34" charset="0"/>
                <a:ea typeface="Aptos" panose="020B0004020202020204" pitchFamily="34"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DE15F843-0635-D2B2-1DB1-0C769D967D3B}"/>
              </a:ext>
            </a:extLst>
          </p:cNvPr>
          <p:cNvSpPr>
            <a:spLocks noGrp="1"/>
          </p:cNvSpPr>
          <p:nvPr>
            <p:ph idx="1"/>
          </p:nvPr>
        </p:nvSpPr>
        <p:spPr>
          <a:xfrm>
            <a:off x="838200" y="906087"/>
            <a:ext cx="10515600" cy="5270876"/>
          </a:xfrm>
        </p:spPr>
        <p:txBody>
          <a:bodyPr>
            <a:normAutofit/>
          </a:bodyPr>
          <a:lstStyle/>
          <a:p>
            <a:pPr marL="0" indent="0">
              <a:buNone/>
            </a:pPr>
            <a:r>
              <a:rPr lang="en-US" sz="2200" dirty="0"/>
              <a:t>Monitoring and alerting for EKS was implemented using CloudWatch Container Insights, and SNS email alerts. CloudWatch alarms were configured to notify on high CPU usage with email integration.</a:t>
            </a:r>
          </a:p>
          <a:p>
            <a:pPr marL="0" indent="0">
              <a:buNone/>
            </a:pPr>
            <a:endParaRPr lang="en-IN" sz="2200" dirty="0"/>
          </a:p>
        </p:txBody>
      </p:sp>
      <p:pic>
        <p:nvPicPr>
          <p:cNvPr id="4" name="Picture 3">
            <a:extLst>
              <a:ext uri="{FF2B5EF4-FFF2-40B4-BE49-F238E27FC236}">
                <a16:creationId xmlns:a16="http://schemas.microsoft.com/office/drawing/2014/main" id="{F89ABE2D-2539-6C22-E5C2-DDEE44022661}"/>
              </a:ext>
            </a:extLst>
          </p:cNvPr>
          <p:cNvPicPr>
            <a:picLocks noChangeAspect="1"/>
          </p:cNvPicPr>
          <p:nvPr/>
        </p:nvPicPr>
        <p:blipFill>
          <a:blip r:embed="rId2"/>
          <a:stretch>
            <a:fillRect/>
          </a:stretch>
        </p:blipFill>
        <p:spPr>
          <a:xfrm>
            <a:off x="838200" y="2101532"/>
            <a:ext cx="10439400" cy="4177348"/>
          </a:xfrm>
          <a:prstGeom prst="rect">
            <a:avLst/>
          </a:prstGeom>
        </p:spPr>
      </p:pic>
    </p:spTree>
    <p:extLst>
      <p:ext uri="{BB962C8B-B14F-4D97-AF65-F5344CB8AC3E}">
        <p14:creationId xmlns:p14="http://schemas.microsoft.com/office/powerpoint/2010/main" val="538317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80C2-6016-14CA-16A0-D8DA07E9C1DC}"/>
              </a:ext>
            </a:extLst>
          </p:cNvPr>
          <p:cNvSpPr>
            <a:spLocks noGrp="1"/>
          </p:cNvSpPr>
          <p:nvPr>
            <p:ph type="ctrTitle"/>
          </p:nvPr>
        </p:nvSpPr>
        <p:spPr>
          <a:xfrm>
            <a:off x="1524000" y="447041"/>
            <a:ext cx="9144000" cy="436879"/>
          </a:xfrm>
        </p:spPr>
        <p:txBody>
          <a:bodyPr>
            <a:normAutofit fontScale="90000"/>
          </a:bodyPr>
          <a:lstStyle/>
          <a:p>
            <a:r>
              <a:rPr lang="en-US" dirty="0"/>
              <a:t>Cloud Watch</a:t>
            </a:r>
            <a:endParaRPr lang="en-IN" dirty="0"/>
          </a:p>
        </p:txBody>
      </p:sp>
      <p:sp>
        <p:nvSpPr>
          <p:cNvPr id="3" name="Subtitle 2">
            <a:extLst>
              <a:ext uri="{FF2B5EF4-FFF2-40B4-BE49-F238E27FC236}">
                <a16:creationId xmlns:a16="http://schemas.microsoft.com/office/drawing/2014/main" id="{DB004664-E5ED-4EBD-A316-334AC83A356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84D09887-AD82-0EB5-C0BC-E187F85435C1}"/>
              </a:ext>
            </a:extLst>
          </p:cNvPr>
          <p:cNvPicPr>
            <a:picLocks noChangeAspect="1"/>
          </p:cNvPicPr>
          <p:nvPr/>
        </p:nvPicPr>
        <p:blipFill>
          <a:blip r:embed="rId2"/>
          <a:srcRect b="6203"/>
          <a:stretch/>
        </p:blipFill>
        <p:spPr>
          <a:xfrm>
            <a:off x="1239520" y="883920"/>
            <a:ext cx="10292080" cy="5425440"/>
          </a:xfrm>
          <a:prstGeom prst="rect">
            <a:avLst/>
          </a:prstGeom>
        </p:spPr>
      </p:pic>
    </p:spTree>
    <p:extLst>
      <p:ext uri="{BB962C8B-B14F-4D97-AF65-F5344CB8AC3E}">
        <p14:creationId xmlns:p14="http://schemas.microsoft.com/office/powerpoint/2010/main" val="910894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BEFF5-A69A-7A8F-B6E8-11FDB3EBA722}"/>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If Pipeline Fails?</a:t>
            </a:r>
            <a:endParaRPr lang="en-IN" sz="4000">
              <a:solidFill>
                <a:srgbClr val="FFFFFF"/>
              </a:solidFill>
            </a:endParaRPr>
          </a:p>
        </p:txBody>
      </p:sp>
      <p:pic>
        <p:nvPicPr>
          <p:cNvPr id="5" name="Picture 4">
            <a:extLst>
              <a:ext uri="{FF2B5EF4-FFF2-40B4-BE49-F238E27FC236}">
                <a16:creationId xmlns:a16="http://schemas.microsoft.com/office/drawing/2014/main" id="{6134CDD0-FA56-EB9E-8A78-772945D7986C}"/>
              </a:ext>
            </a:extLst>
          </p:cNvPr>
          <p:cNvPicPr>
            <a:picLocks noChangeAspect="1"/>
          </p:cNvPicPr>
          <p:nvPr/>
        </p:nvPicPr>
        <p:blipFill>
          <a:blip r:embed="rId2"/>
          <a:stretch>
            <a:fillRect/>
          </a:stretch>
        </p:blipFill>
        <p:spPr>
          <a:xfrm>
            <a:off x="432225" y="1930400"/>
            <a:ext cx="11327549" cy="4257040"/>
          </a:xfrm>
          <a:prstGeom prst="rect">
            <a:avLst/>
          </a:prstGeom>
        </p:spPr>
      </p:pic>
    </p:spTree>
    <p:extLst>
      <p:ext uri="{BB962C8B-B14F-4D97-AF65-F5344CB8AC3E}">
        <p14:creationId xmlns:p14="http://schemas.microsoft.com/office/powerpoint/2010/main" val="169835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12A6F-6B30-25D5-6F9E-1C59C82275F2}"/>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Infrastructure</a:t>
            </a:r>
            <a:br>
              <a:rPr lang="en-US" dirty="0">
                <a:solidFill>
                  <a:srgbClr val="FFFFFF"/>
                </a:solidFill>
              </a:rPr>
            </a:br>
            <a:r>
              <a:rPr lang="en-US" dirty="0">
                <a:solidFill>
                  <a:srgbClr val="FFFFFF"/>
                </a:solidFill>
              </a:rPr>
              <a:t>        Setup </a:t>
            </a:r>
            <a:endParaRPr lang="en-IN"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C30FAE-F1F8-C974-04A8-07588F5BE30D}"/>
              </a:ext>
            </a:extLst>
          </p:cNvPr>
          <p:cNvSpPr>
            <a:spLocks noGrp="1"/>
          </p:cNvSpPr>
          <p:nvPr>
            <p:ph idx="1"/>
          </p:nvPr>
        </p:nvSpPr>
        <p:spPr>
          <a:xfrm>
            <a:off x="5370153" y="395781"/>
            <a:ext cx="5536397" cy="6005020"/>
          </a:xfrm>
        </p:spPr>
        <p:txBody>
          <a:bodyPr>
            <a:normAutofit fontScale="85000" lnSpcReduction="20000"/>
          </a:bodyPr>
          <a:lstStyle/>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VPC</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Enable DNS Support for VPC (important for EKS &amp; RDS)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Two Public Subnets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2 Private Subnets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Internet Gateway &amp; Attach to VPC</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Attach IGW</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Allocate Elastic IP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NAT Gateway in Public Subnet 1</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Route Tables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Associate with Public Subnets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 Route to Internet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Public Route Table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Private Route Table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 NAT Gateway route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EKS Cluster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a DB Subnet Group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 RDS (MySQL) for catalog Service</a:t>
            </a:r>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Create DynamoDB Table for cart Service</a:t>
            </a:r>
            <a:endParaRPr lang="en-IN" dirty="0"/>
          </a:p>
        </p:txBody>
      </p:sp>
    </p:spTree>
    <p:extLst>
      <p:ext uri="{BB962C8B-B14F-4D97-AF65-F5344CB8AC3E}">
        <p14:creationId xmlns:p14="http://schemas.microsoft.com/office/powerpoint/2010/main" val="4020289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5C55-CE73-3F79-8133-6FEE1B1F6749}"/>
              </a:ext>
            </a:extLst>
          </p:cNvPr>
          <p:cNvSpPr>
            <a:spLocks noGrp="1"/>
          </p:cNvSpPr>
          <p:nvPr>
            <p:ph type="title"/>
          </p:nvPr>
        </p:nvSpPr>
        <p:spPr>
          <a:xfrm>
            <a:off x="685800" y="161925"/>
            <a:ext cx="10515600" cy="1460500"/>
          </a:xfrm>
        </p:spPr>
        <p:txBody>
          <a:bodyPr>
            <a:normAutofit fontScale="90000"/>
          </a:bodyPr>
          <a:lstStyle/>
          <a:p>
            <a:r>
              <a:rPr lang="en-US" sz="2400" dirty="0"/>
              <a:t>1)We will get mail that Pipeline Failed</a:t>
            </a:r>
            <a:br>
              <a:rPr lang="en-US" sz="2400" dirty="0"/>
            </a:br>
            <a:r>
              <a:rPr lang="en-US" sz="2400" dirty="0"/>
              <a:t>2)We will do this using Event Bridge</a:t>
            </a:r>
            <a:br>
              <a:rPr lang="en-US" sz="2400" dirty="0"/>
            </a:br>
            <a:r>
              <a:rPr lang="en-US" sz="2400" dirty="0"/>
              <a:t>3)For that First we should create Topic then add subscription</a:t>
            </a:r>
            <a:br>
              <a:rPr lang="en-US" sz="2400" dirty="0"/>
            </a:br>
            <a:r>
              <a:rPr lang="en-US" sz="2400" dirty="0"/>
              <a:t>4)Then Create Lamba</a:t>
            </a:r>
            <a:br>
              <a:rPr lang="en-US" sz="2400" dirty="0"/>
            </a:br>
            <a:r>
              <a:rPr lang="en-US" sz="2400" dirty="0"/>
              <a:t>5)Then Go to Event Bride and select </a:t>
            </a:r>
            <a:r>
              <a:rPr lang="en-US" sz="2400" dirty="0" err="1"/>
              <a:t>CodePipeline</a:t>
            </a:r>
            <a:r>
              <a:rPr lang="en-US" sz="2400" dirty="0"/>
              <a:t>(Failure)</a:t>
            </a:r>
            <a:endParaRPr lang="en-IN" sz="2400" dirty="0"/>
          </a:p>
        </p:txBody>
      </p:sp>
      <p:sp>
        <p:nvSpPr>
          <p:cNvPr id="3" name="Content Placeholder 2">
            <a:extLst>
              <a:ext uri="{FF2B5EF4-FFF2-40B4-BE49-F238E27FC236}">
                <a16:creationId xmlns:a16="http://schemas.microsoft.com/office/drawing/2014/main" id="{53E8116A-57DC-C103-4901-7BAC13D505B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15F9420-ADB1-8200-1EAB-62F428D14442}"/>
              </a:ext>
            </a:extLst>
          </p:cNvPr>
          <p:cNvPicPr>
            <a:picLocks noChangeAspect="1"/>
          </p:cNvPicPr>
          <p:nvPr/>
        </p:nvPicPr>
        <p:blipFill>
          <a:blip r:embed="rId2"/>
          <a:stretch>
            <a:fillRect/>
          </a:stretch>
        </p:blipFill>
        <p:spPr>
          <a:xfrm>
            <a:off x="838200" y="1622425"/>
            <a:ext cx="10662920" cy="4768215"/>
          </a:xfrm>
          <a:prstGeom prst="rect">
            <a:avLst/>
          </a:prstGeom>
        </p:spPr>
      </p:pic>
    </p:spTree>
    <p:extLst>
      <p:ext uri="{BB962C8B-B14F-4D97-AF65-F5344CB8AC3E}">
        <p14:creationId xmlns:p14="http://schemas.microsoft.com/office/powerpoint/2010/main" val="3451937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9042A-2EC5-BEFD-A3E6-ACBF9DD0E9AC}"/>
              </a:ext>
            </a:extLst>
          </p:cNvPr>
          <p:cNvSpPr>
            <a:spLocks noGrp="1"/>
          </p:cNvSpPr>
          <p:nvPr>
            <p:ph type="title"/>
          </p:nvPr>
        </p:nvSpPr>
        <p:spPr>
          <a:xfrm>
            <a:off x="838200" y="1748452"/>
            <a:ext cx="4974771" cy="3587786"/>
          </a:xfrm>
        </p:spPr>
        <p:txBody>
          <a:bodyPr>
            <a:normAutofit/>
          </a:bodyPr>
          <a:lstStyle/>
          <a:p>
            <a:pPr algn="ctr"/>
            <a:r>
              <a:rPr lang="en-US" dirty="0">
                <a:solidFill>
                  <a:schemeClr val="bg1"/>
                </a:solidFill>
              </a:rPr>
              <a:t>Region 2</a:t>
            </a:r>
            <a:br>
              <a:rPr lang="en-US" dirty="0">
                <a:solidFill>
                  <a:schemeClr val="bg1"/>
                </a:solidFill>
              </a:rPr>
            </a:br>
            <a:r>
              <a:rPr lang="en-US" dirty="0">
                <a:solidFill>
                  <a:schemeClr val="bg1"/>
                </a:solidFill>
              </a:rPr>
              <a:t>us-west-1</a:t>
            </a:r>
            <a:endParaRPr lang="en-IN" dirty="0">
              <a:solidFill>
                <a:schemeClr val="bg1"/>
              </a:solidFill>
            </a:endParaRP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80609DB-C375-BF0B-DFC0-4B186C4DBE35}"/>
              </a:ext>
            </a:extLst>
          </p:cNvPr>
          <p:cNvSpPr>
            <a:spLocks noGrp="1"/>
          </p:cNvSpPr>
          <p:nvPr>
            <p:ph idx="1"/>
          </p:nvPr>
        </p:nvSpPr>
        <p:spPr>
          <a:xfrm>
            <a:off x="6453212" y="2177935"/>
            <a:ext cx="4974771" cy="2809701"/>
          </a:xfrm>
        </p:spPr>
        <p:txBody>
          <a:bodyPr>
            <a:normAutofit lnSpcReduction="10000"/>
          </a:bodyPr>
          <a:lstStyle/>
          <a:p>
            <a:pPr marL="0" indent="0">
              <a:buNone/>
            </a:pPr>
            <a:r>
              <a:rPr lang="en-US" sz="3000" dirty="0">
                <a:solidFill>
                  <a:schemeClr val="bg1"/>
                </a:solidFill>
              </a:rPr>
              <a:t>Infrastructure Setup using Terraform</a:t>
            </a:r>
            <a:br>
              <a:rPr lang="en-US" sz="3000" dirty="0">
                <a:solidFill>
                  <a:schemeClr val="bg1"/>
                </a:solidFill>
              </a:rPr>
            </a:br>
            <a:endParaRPr lang="en-US" sz="3000" dirty="0">
              <a:solidFill>
                <a:schemeClr val="bg1"/>
              </a:solidFill>
            </a:endParaRPr>
          </a:p>
          <a:p>
            <a:pPr marL="0" indent="0">
              <a:buNone/>
            </a:pPr>
            <a:r>
              <a:rPr lang="en-US" sz="3000" dirty="0">
                <a:solidFill>
                  <a:schemeClr val="bg1"/>
                </a:solidFill>
              </a:rPr>
              <a:t>Commands</a:t>
            </a:r>
          </a:p>
          <a:p>
            <a:pPr marL="0" indent="0">
              <a:buNone/>
            </a:pPr>
            <a:r>
              <a:rPr lang="en-US" sz="2000" dirty="0">
                <a:solidFill>
                  <a:schemeClr val="bg1"/>
                </a:solidFill>
              </a:rPr>
              <a:t>Terraform </a:t>
            </a:r>
            <a:r>
              <a:rPr lang="en-US" sz="2000" dirty="0" err="1">
                <a:solidFill>
                  <a:schemeClr val="bg1"/>
                </a:solidFill>
              </a:rPr>
              <a:t>init</a:t>
            </a:r>
            <a:br>
              <a:rPr lang="en-US" sz="2000" dirty="0">
                <a:solidFill>
                  <a:schemeClr val="bg1"/>
                </a:solidFill>
              </a:rPr>
            </a:br>
            <a:r>
              <a:rPr lang="en-US" sz="2000" dirty="0">
                <a:solidFill>
                  <a:schemeClr val="bg1"/>
                </a:solidFill>
              </a:rPr>
              <a:t>Terraform Plan </a:t>
            </a:r>
            <a:br>
              <a:rPr lang="en-US" sz="2000" dirty="0">
                <a:solidFill>
                  <a:schemeClr val="bg1"/>
                </a:solidFill>
              </a:rPr>
            </a:br>
            <a:r>
              <a:rPr lang="en-US" sz="2000" dirty="0">
                <a:solidFill>
                  <a:schemeClr val="bg1"/>
                </a:solidFill>
              </a:rPr>
              <a:t>Terraform apply</a:t>
            </a:r>
          </a:p>
          <a:p>
            <a:pPr marL="0" indent="0">
              <a:buNone/>
            </a:pPr>
            <a:endParaRPr lang="en-IN" dirty="0">
              <a:solidFill>
                <a:schemeClr val="bg1"/>
              </a:solidFill>
            </a:endParaRPr>
          </a:p>
        </p:txBody>
      </p:sp>
    </p:spTree>
    <p:extLst>
      <p:ext uri="{BB962C8B-B14F-4D97-AF65-F5344CB8AC3E}">
        <p14:creationId xmlns:p14="http://schemas.microsoft.com/office/powerpoint/2010/main" val="3916834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FC81-CB6E-D871-8C85-EDBB082C21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46238A-A977-3E01-3C5D-51BD1BDD0298}"/>
              </a:ext>
            </a:extLst>
          </p:cNvPr>
          <p:cNvSpPr>
            <a:spLocks noGrp="1"/>
          </p:cNvSpPr>
          <p:nvPr>
            <p:ph idx="1"/>
          </p:nvPr>
        </p:nvSpPr>
        <p:spPr/>
        <p:txBody>
          <a:bodyPr/>
          <a:lstStyle/>
          <a:p>
            <a:r>
              <a:rPr lang="en-US" dirty="0" err="1"/>
              <a:t>ESEg</a:t>
            </a:r>
            <a:endParaRPr lang="en-IN" dirty="0"/>
          </a:p>
        </p:txBody>
      </p:sp>
      <p:pic>
        <p:nvPicPr>
          <p:cNvPr id="4" name="Picture 3">
            <a:extLst>
              <a:ext uri="{FF2B5EF4-FFF2-40B4-BE49-F238E27FC236}">
                <a16:creationId xmlns:a16="http://schemas.microsoft.com/office/drawing/2014/main" id="{A87C34F2-AF9C-9C3B-7E78-DFA3E075D452}"/>
              </a:ext>
            </a:extLst>
          </p:cNvPr>
          <p:cNvPicPr>
            <a:picLocks noChangeAspect="1"/>
          </p:cNvPicPr>
          <p:nvPr/>
        </p:nvPicPr>
        <p:blipFill>
          <a:blip r:embed="rId2"/>
          <a:srcRect b="42770"/>
          <a:stretch/>
        </p:blipFill>
        <p:spPr>
          <a:xfrm>
            <a:off x="838200" y="365125"/>
            <a:ext cx="10515600" cy="2560955"/>
          </a:xfrm>
          <a:prstGeom prst="rect">
            <a:avLst/>
          </a:prstGeom>
        </p:spPr>
      </p:pic>
      <p:pic>
        <p:nvPicPr>
          <p:cNvPr id="5" name="Picture 4">
            <a:extLst>
              <a:ext uri="{FF2B5EF4-FFF2-40B4-BE49-F238E27FC236}">
                <a16:creationId xmlns:a16="http://schemas.microsoft.com/office/drawing/2014/main" id="{B07C0F16-621B-EF2B-A490-7998AB69AEA9}"/>
              </a:ext>
            </a:extLst>
          </p:cNvPr>
          <p:cNvPicPr>
            <a:picLocks noChangeAspect="1"/>
          </p:cNvPicPr>
          <p:nvPr/>
        </p:nvPicPr>
        <p:blipFill rotWithShape="1">
          <a:blip r:embed="rId3"/>
          <a:srcRect b="41552"/>
          <a:stretch/>
        </p:blipFill>
        <p:spPr bwMode="auto">
          <a:xfrm>
            <a:off x="838200" y="3429000"/>
            <a:ext cx="10515600" cy="285956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75297A4-AF45-C09B-9D45-7239FA429060}"/>
              </a:ext>
            </a:extLst>
          </p:cNvPr>
          <p:cNvSpPr txBox="1"/>
          <p:nvPr/>
        </p:nvSpPr>
        <p:spPr>
          <a:xfrm>
            <a:off x="745374" y="3061017"/>
            <a:ext cx="6096000" cy="378565"/>
          </a:xfrm>
          <a:prstGeom prst="rect">
            <a:avLst/>
          </a:prstGeom>
          <a:noFill/>
        </p:spPr>
        <p:txBody>
          <a:bodyPr wrap="square">
            <a:spAutoFit/>
          </a:bodyPr>
          <a:lstStyle/>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ECR Repositories</a:t>
            </a:r>
          </a:p>
        </p:txBody>
      </p:sp>
    </p:spTree>
    <p:extLst>
      <p:ext uri="{BB962C8B-B14F-4D97-AF65-F5344CB8AC3E}">
        <p14:creationId xmlns:p14="http://schemas.microsoft.com/office/powerpoint/2010/main" val="367171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EDB82-518B-EAE3-C230-CE8080E54BCB}"/>
              </a:ext>
            </a:extLst>
          </p:cNvPr>
          <p:cNvSpPr>
            <a:spLocks noGrp="1"/>
          </p:cNvSpPr>
          <p:nvPr>
            <p:ph type="title"/>
          </p:nvPr>
        </p:nvSpPr>
        <p:spPr>
          <a:xfrm>
            <a:off x="1616054" y="1070149"/>
            <a:ext cx="8959893" cy="474171"/>
          </a:xfrm>
        </p:spPr>
        <p:txBody>
          <a:bodyPr anchor="ctr">
            <a:normAutofit fontScale="90000"/>
          </a:bodyPr>
          <a:lstStyle/>
          <a:p>
            <a:pPr algn="ctr"/>
            <a:r>
              <a:rPr lang="en-US" sz="3200" b="1" dirty="0" err="1">
                <a:solidFill>
                  <a:srgbClr val="595959"/>
                </a:solidFill>
              </a:rPr>
              <a:t>CodeBuild</a:t>
            </a:r>
            <a:endParaRPr lang="en-IN" sz="3200" b="1" dirty="0">
              <a:solidFill>
                <a:srgbClr val="595959"/>
              </a:solidFill>
            </a:endParaRP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C512C6-F1E4-F46F-3216-36307390537B}"/>
              </a:ext>
            </a:extLst>
          </p:cNvPr>
          <p:cNvSpPr>
            <a:spLocks noGrp="1"/>
          </p:cNvSpPr>
          <p:nvPr>
            <p:ph idx="1"/>
          </p:nvPr>
        </p:nvSpPr>
        <p:spPr>
          <a:xfrm>
            <a:off x="1497170" y="1536441"/>
            <a:ext cx="9193876" cy="4419628"/>
          </a:xfrm>
        </p:spPr>
        <p:txBody>
          <a:bodyPr anchor="t">
            <a:normAutofit fontScale="47500" lnSpcReduction="20000"/>
          </a:bodyPr>
          <a:lstStyle/>
          <a:p>
            <a:pPr marL="0" indent="0">
              <a:buNone/>
            </a:pPr>
            <a:r>
              <a:rPr lang="en-US" sz="2800" b="1" dirty="0">
                <a:solidFill>
                  <a:schemeClr val="tx2"/>
                </a:solidFill>
              </a:rPr>
              <a:t>1) Install Phase</a:t>
            </a:r>
          </a:p>
          <a:p>
            <a:pPr marL="0" indent="0">
              <a:buNone/>
            </a:pPr>
            <a:r>
              <a:rPr lang="en-US" sz="2500" dirty="0"/>
              <a:t>Ensures the AWS SDK uses the full AWS configuration (region, credentials, etc.)</a:t>
            </a:r>
          </a:p>
          <a:p>
            <a:pPr marL="0" indent="0">
              <a:buNone/>
            </a:pPr>
            <a:br>
              <a:rPr lang="en-US" sz="2500" dirty="0">
                <a:solidFill>
                  <a:schemeClr val="tx2"/>
                </a:solidFill>
              </a:rPr>
            </a:br>
            <a:r>
              <a:rPr lang="en-US" sz="2400" b="1" dirty="0">
                <a:solidFill>
                  <a:schemeClr val="tx2"/>
                </a:solidFill>
              </a:rPr>
              <a:t>2) Pre-Build Phase</a:t>
            </a:r>
          </a:p>
          <a:p>
            <a:r>
              <a:rPr lang="en-US" sz="2500" dirty="0"/>
              <a:t>Logs in to Amazon ECR using your AWS credentials</a:t>
            </a:r>
            <a:endParaRPr lang="en-US" sz="2500" b="1" dirty="0">
              <a:solidFill>
                <a:schemeClr val="tx2"/>
              </a:solidFill>
            </a:endParaRPr>
          </a:p>
          <a:p>
            <a:r>
              <a:rPr lang="en-IN" sz="2500" dirty="0"/>
              <a:t>Sets environment variables:</a:t>
            </a:r>
          </a:p>
          <a:p>
            <a:r>
              <a:rPr lang="en-IN" sz="2500" dirty="0" err="1"/>
              <a:t>Account_Id</a:t>
            </a:r>
            <a:r>
              <a:rPr lang="en-IN" sz="2500" dirty="0"/>
              <a:t>, Region, </a:t>
            </a:r>
            <a:r>
              <a:rPr lang="en-IN" sz="2500" dirty="0" err="1"/>
              <a:t>DB_Host</a:t>
            </a:r>
            <a:r>
              <a:rPr lang="en-IN" sz="2500" dirty="0"/>
              <a:t> </a:t>
            </a:r>
            <a:endParaRPr lang="en-US" sz="2500" b="1" dirty="0">
              <a:solidFill>
                <a:schemeClr val="tx2"/>
              </a:solidFill>
            </a:endParaRPr>
          </a:p>
          <a:p>
            <a:pPr marL="0" indent="0">
              <a:buNone/>
            </a:pPr>
            <a:r>
              <a:rPr lang="en-US" sz="2400" b="1" dirty="0">
                <a:solidFill>
                  <a:schemeClr val="tx2"/>
                </a:solidFill>
              </a:rPr>
              <a:t>3) Build Phase</a:t>
            </a:r>
          </a:p>
          <a:p>
            <a:r>
              <a:rPr lang="en-IN" sz="2500" dirty="0"/>
              <a:t>Navigates into  /</a:t>
            </a:r>
            <a:r>
              <a:rPr lang="en-IN" sz="2500" dirty="0" err="1"/>
              <a:t>src</a:t>
            </a:r>
            <a:r>
              <a:rPr lang="en-IN" sz="2500" dirty="0"/>
              <a:t>/cart , /</a:t>
            </a:r>
            <a:r>
              <a:rPr lang="en-IN" sz="2500" dirty="0" err="1"/>
              <a:t>src</a:t>
            </a:r>
            <a:r>
              <a:rPr lang="en-IN" sz="2500" dirty="0"/>
              <a:t>/</a:t>
            </a:r>
            <a:r>
              <a:rPr lang="en-IN" sz="2500" dirty="0" err="1"/>
              <a:t>catalog</a:t>
            </a:r>
            <a:r>
              <a:rPr lang="en-IN" sz="2500" dirty="0"/>
              <a:t> directories</a:t>
            </a:r>
          </a:p>
          <a:p>
            <a:r>
              <a:rPr lang="en-US" sz="2500" dirty="0"/>
              <a:t>Builds Docker images for both services.</a:t>
            </a:r>
            <a:endParaRPr lang="en-IN" sz="2500" dirty="0"/>
          </a:p>
          <a:p>
            <a:r>
              <a:rPr lang="en-US" sz="2500" dirty="0"/>
              <a:t>Tags them with the proper ECR image URLs</a:t>
            </a:r>
            <a:r>
              <a:rPr lang="en-US" sz="2000" dirty="0"/>
              <a:t>.</a:t>
            </a:r>
            <a:endParaRPr lang="en-IN" sz="2000" dirty="0"/>
          </a:p>
          <a:p>
            <a:pPr marL="0" indent="0">
              <a:buNone/>
            </a:pPr>
            <a:br>
              <a:rPr lang="en-US" sz="1600" dirty="0">
                <a:solidFill>
                  <a:schemeClr val="tx2"/>
                </a:solidFill>
              </a:rPr>
            </a:br>
            <a:r>
              <a:rPr lang="en-US" sz="2400" b="1" dirty="0">
                <a:solidFill>
                  <a:schemeClr val="tx2"/>
                </a:solidFill>
              </a:rPr>
              <a:t>4) Post-Build Phase</a:t>
            </a:r>
          </a:p>
          <a:p>
            <a:r>
              <a:rPr lang="en-US" sz="2500" dirty="0">
                <a:solidFill>
                  <a:schemeClr val="tx2"/>
                </a:solidFill>
              </a:rPr>
              <a:t>Docker push for both cart and catalog images</a:t>
            </a:r>
          </a:p>
          <a:p>
            <a:r>
              <a:rPr lang="en-US" sz="2500" dirty="0"/>
              <a:t>Outputs the processed manifests to the K8s folder</a:t>
            </a:r>
            <a:endParaRPr lang="en-US" sz="2500" dirty="0">
              <a:solidFill>
                <a:schemeClr val="tx2"/>
              </a:solidFill>
            </a:endParaRPr>
          </a:p>
          <a:p>
            <a:pPr marL="0" indent="0">
              <a:buNone/>
            </a:pPr>
            <a:br>
              <a:rPr lang="en-US" sz="1600" dirty="0">
                <a:solidFill>
                  <a:schemeClr val="tx2"/>
                </a:solidFill>
              </a:rPr>
            </a:br>
            <a:r>
              <a:rPr lang="en-US" sz="2800" b="1" dirty="0">
                <a:solidFill>
                  <a:schemeClr val="tx2"/>
                </a:solidFill>
              </a:rPr>
              <a:t>5) </a:t>
            </a:r>
            <a:r>
              <a:rPr lang="en-IN" sz="2800" b="1" dirty="0">
                <a:solidFill>
                  <a:schemeClr val="tx2"/>
                </a:solidFill>
              </a:rPr>
              <a:t>Artifacts</a:t>
            </a:r>
          </a:p>
          <a:p>
            <a:pPr marL="0" indent="0">
              <a:buNone/>
            </a:pPr>
            <a:r>
              <a:rPr lang="en-US" sz="2500" dirty="0"/>
              <a:t>Makes the generated deployment YAMLs(</a:t>
            </a:r>
            <a:r>
              <a:rPr lang="en-US" sz="2500" dirty="0" err="1"/>
              <a:t>cart.yaml</a:t>
            </a:r>
            <a:r>
              <a:rPr lang="en-US" sz="2500" dirty="0"/>
              <a:t>, </a:t>
            </a:r>
            <a:r>
              <a:rPr lang="en-US" sz="2500" dirty="0" err="1"/>
              <a:t>catalog.yaml</a:t>
            </a:r>
            <a:r>
              <a:rPr lang="en-US" sz="2500" dirty="0"/>
              <a:t>, </a:t>
            </a:r>
            <a:r>
              <a:rPr lang="en-US" sz="2500" dirty="0" err="1"/>
              <a:t>ui.yaml</a:t>
            </a:r>
            <a:r>
              <a:rPr lang="en-US" sz="2500" dirty="0"/>
              <a:t>) available as build artifacts for later deployment (e.g., by </a:t>
            </a:r>
            <a:r>
              <a:rPr lang="en-US" sz="2500" dirty="0" err="1"/>
              <a:t>CodeDeploy</a:t>
            </a:r>
            <a:r>
              <a:rPr lang="en-US" sz="2500" dirty="0"/>
              <a:t>)</a:t>
            </a:r>
            <a:br>
              <a:rPr lang="en-US" sz="2500" dirty="0">
                <a:solidFill>
                  <a:schemeClr val="tx2"/>
                </a:solidFill>
              </a:rPr>
            </a:br>
            <a:endParaRPr lang="en-IN" sz="2500" dirty="0">
              <a:solidFill>
                <a:schemeClr val="tx2"/>
              </a:solidFill>
            </a:endParaRPr>
          </a:p>
          <a:p>
            <a:endParaRPr lang="en-IN" sz="2000" dirty="0">
              <a:solidFill>
                <a:schemeClr val="tx1">
                  <a:lumMod val="65000"/>
                  <a:lumOff val="35000"/>
                </a:schemeClr>
              </a:solidFill>
            </a:endParaRPr>
          </a:p>
        </p:txBody>
      </p:sp>
    </p:spTree>
    <p:extLst>
      <p:ext uri="{BB962C8B-B14F-4D97-AF65-F5344CB8AC3E}">
        <p14:creationId xmlns:p14="http://schemas.microsoft.com/office/powerpoint/2010/main" val="179876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1D17-DCEB-36A7-D565-65A6894789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C37B94-A72F-758D-0B9F-1722C39DE1B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E3C51E7-CE21-479A-77F8-243C8B2C0B99}"/>
              </a:ext>
            </a:extLst>
          </p:cNvPr>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600752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A877-5F21-57B5-9E62-E1FCCC75E42D}"/>
              </a:ext>
            </a:extLst>
          </p:cNvPr>
          <p:cNvSpPr>
            <a:spLocks noGrp="1"/>
          </p:cNvSpPr>
          <p:nvPr>
            <p:ph type="title"/>
          </p:nvPr>
        </p:nvSpPr>
        <p:spPr>
          <a:xfrm>
            <a:off x="838200" y="365125"/>
            <a:ext cx="10515600" cy="681355"/>
          </a:xfrm>
        </p:spPr>
        <p:txBody>
          <a:bodyPr>
            <a:normAutofit fontScale="90000"/>
          </a:bodyPr>
          <a:lstStyle/>
          <a:p>
            <a:r>
              <a:rPr lang="en-US" dirty="0"/>
              <a:t>Code Pipeline</a:t>
            </a:r>
            <a:endParaRPr lang="en-IN" dirty="0"/>
          </a:p>
        </p:txBody>
      </p:sp>
      <p:sp>
        <p:nvSpPr>
          <p:cNvPr id="3" name="Content Placeholder 2">
            <a:extLst>
              <a:ext uri="{FF2B5EF4-FFF2-40B4-BE49-F238E27FC236}">
                <a16:creationId xmlns:a16="http://schemas.microsoft.com/office/drawing/2014/main" id="{9853F87A-C31E-18F0-0C4D-9F01AC9C316F}"/>
              </a:ext>
            </a:extLst>
          </p:cNvPr>
          <p:cNvSpPr>
            <a:spLocks noGrp="1"/>
          </p:cNvSpPr>
          <p:nvPr>
            <p:ph idx="1"/>
          </p:nvPr>
        </p:nvSpPr>
        <p:spPr>
          <a:xfrm>
            <a:off x="838200" y="1046480"/>
            <a:ext cx="10515600" cy="5130483"/>
          </a:xfrm>
        </p:spPr>
        <p:txBody>
          <a:bodyPr>
            <a:normAutofit fontScale="85000" lnSpcReduction="20000"/>
          </a:bodyPr>
          <a:lstStyle/>
          <a:p>
            <a:pPr marL="0" indent="0">
              <a:buNone/>
            </a:pPr>
            <a:r>
              <a:rPr lang="en-IN" sz="2800" dirty="0">
                <a:effectLst/>
                <a:latin typeface="Aptos" panose="020B0004020202020204" pitchFamily="34" charset="0"/>
                <a:ea typeface="Aptos" panose="020B0004020202020204" pitchFamily="34" charset="0"/>
                <a:cs typeface="Times New Roman" panose="02020603050405020304" pitchFamily="18" charset="0"/>
              </a:rPr>
              <a:t>After building and pushing the Docker images for the cart and </a:t>
            </a:r>
            <a:r>
              <a:rPr lang="en-IN" sz="2800" dirty="0" err="1">
                <a:effectLst/>
                <a:latin typeface="Aptos" panose="020B0004020202020204" pitchFamily="34" charset="0"/>
                <a:ea typeface="Aptos" panose="020B0004020202020204" pitchFamily="34" charset="0"/>
                <a:cs typeface="Times New Roman" panose="02020603050405020304" pitchFamily="18" charset="0"/>
              </a:rPr>
              <a:t>catalog</a:t>
            </a:r>
            <a:r>
              <a:rPr lang="en-IN" sz="2800" dirty="0">
                <a:effectLst/>
                <a:latin typeface="Aptos" panose="020B0004020202020204" pitchFamily="34" charset="0"/>
                <a:ea typeface="Aptos" panose="020B0004020202020204" pitchFamily="34" charset="0"/>
                <a:cs typeface="Times New Roman" panose="02020603050405020304" pitchFamily="18" charset="0"/>
              </a:rPr>
              <a:t> microservices using AWS </a:t>
            </a:r>
            <a:r>
              <a:rPr lang="en-IN" sz="2800" dirty="0" err="1">
                <a:effectLst/>
                <a:latin typeface="Aptos" panose="020B0004020202020204" pitchFamily="34" charset="0"/>
                <a:ea typeface="Aptos" panose="020B0004020202020204" pitchFamily="34" charset="0"/>
                <a:cs typeface="Times New Roman" panose="02020603050405020304" pitchFamily="18" charset="0"/>
              </a:rPr>
              <a:t>CodeBuild</a:t>
            </a:r>
            <a:r>
              <a:rPr lang="en-IN" sz="2800" dirty="0">
                <a:effectLst/>
                <a:latin typeface="Aptos" panose="020B0004020202020204" pitchFamily="34" charset="0"/>
                <a:ea typeface="Aptos" panose="020B0004020202020204" pitchFamily="34" charset="0"/>
                <a:cs typeface="Times New Roman" panose="02020603050405020304" pitchFamily="18" charset="0"/>
              </a:rPr>
              <a:t>, the next step is deploying the application to an Amazon EKS (Elastic Kubernetes Service) cluster.</a:t>
            </a:r>
          </a:p>
          <a:p>
            <a:pPr marL="0" indent="0">
              <a:buNone/>
            </a:pPr>
            <a:r>
              <a:rPr lang="en-IN" sz="2800" b="1" kern="100" dirty="0">
                <a:effectLst/>
                <a:latin typeface="Aptos" panose="020B0004020202020204" pitchFamily="34" charset="0"/>
                <a:ea typeface="Aptos" panose="020B0004020202020204" pitchFamily="34" charset="0"/>
                <a:cs typeface="Times New Roman" panose="02020603050405020304" pitchFamily="18" charset="0"/>
              </a:rPr>
              <a:t>Kubernetes Deployment using </a:t>
            </a:r>
            <a:r>
              <a:rPr lang="en-IN" sz="2800" b="1" kern="100" dirty="0" err="1">
                <a:effectLst/>
                <a:latin typeface="Aptos" panose="020B0004020202020204" pitchFamily="34" charset="0"/>
                <a:ea typeface="Aptos" panose="020B0004020202020204" pitchFamily="34" charset="0"/>
                <a:cs typeface="Times New Roman" panose="02020603050405020304" pitchFamily="18" charset="0"/>
              </a:rPr>
              <a:t>cart.yaml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err="1">
                <a:effectLst/>
                <a:latin typeface="Aptos" panose="020B0004020202020204" pitchFamily="34" charset="0"/>
                <a:ea typeface="Aptos" panose="020B0004020202020204" pitchFamily="34" charset="0"/>
                <a:cs typeface="Times New Roman" panose="02020603050405020304" pitchFamily="18" charset="0"/>
              </a:rPr>
              <a:t>catalog.yaml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and </a:t>
            </a:r>
            <a:r>
              <a:rPr lang="en-IN" sz="2800" b="1" kern="100" dirty="0" err="1">
                <a:effectLst/>
                <a:latin typeface="Aptos" panose="020B0004020202020204" pitchFamily="34" charset="0"/>
                <a:ea typeface="Aptos" panose="020B0004020202020204" pitchFamily="34" charset="0"/>
                <a:cs typeface="Times New Roman" panose="02020603050405020304" pitchFamily="18" charset="0"/>
              </a:rPr>
              <a:t>ui.yaml</a:t>
            </a:r>
            <a:endParaRPr lang="en-IN" sz="2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2800" kern="100" dirty="0">
                <a:effectLst/>
                <a:latin typeface="Aptos" panose="020B0004020202020204" pitchFamily="34" charset="0"/>
                <a:ea typeface="Aptos" panose="020B0004020202020204" pitchFamily="34" charset="0"/>
                <a:cs typeface="Times New Roman" panose="02020603050405020304" pitchFamily="18" charset="0"/>
              </a:rPr>
              <a:t>1)Amazon EKS Setup</a:t>
            </a:r>
          </a:p>
          <a:p>
            <a:pPr marL="0" indent="0">
              <a:buNone/>
            </a:pPr>
            <a:r>
              <a:rPr lang="en-IN" sz="2800" dirty="0">
                <a:effectLst/>
                <a:latin typeface="Aptos" panose="020B0004020202020204" pitchFamily="34" charset="0"/>
                <a:ea typeface="Aptos" panose="020B0004020202020204" pitchFamily="34" charset="0"/>
                <a:cs typeface="Times New Roman" panose="02020603050405020304" pitchFamily="18" charset="0"/>
              </a:rPr>
              <a:t>  </a:t>
            </a:r>
            <a:r>
              <a:rPr lang="en-IN" sz="2300" dirty="0">
                <a:effectLst/>
                <a:latin typeface="Aptos" panose="020B0004020202020204" pitchFamily="34" charset="0"/>
                <a:ea typeface="Aptos" panose="020B0004020202020204" pitchFamily="34" charset="0"/>
                <a:cs typeface="Times New Roman" panose="02020603050405020304" pitchFamily="18" charset="0"/>
              </a:rPr>
              <a:t>I provisioned an Amazon EKS cluster using Terraform </a:t>
            </a:r>
            <a:r>
              <a:rPr lang="en-IN" sz="2300" kern="100" dirty="0">
                <a:latin typeface="Aptos" panose="020B0004020202020204" pitchFamily="34" charset="0"/>
                <a:ea typeface="Aptos" panose="020B0004020202020204" pitchFamily="34" charset="0"/>
                <a:cs typeface="Times New Roman" panose="02020603050405020304" pitchFamily="18" charset="0"/>
              </a:rPr>
              <a:t>(us-west-1 region)</a:t>
            </a:r>
          </a:p>
          <a:p>
            <a:pPr marL="0" indent="0">
              <a:buNone/>
            </a:pPr>
            <a:r>
              <a:rPr lang="en-IN" sz="2800" kern="100" dirty="0">
                <a:effectLst/>
                <a:latin typeface="Aptos" panose="020B0004020202020204" pitchFamily="34" charset="0"/>
                <a:ea typeface="Aptos" panose="020B0004020202020204" pitchFamily="34" charset="0"/>
                <a:cs typeface="Times New Roman" panose="02020603050405020304" pitchFamily="18" charset="0"/>
              </a:rPr>
              <a:t>2)</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Manifest Files Used for Deployment</a:t>
            </a: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cart.yaml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 Deploys the Cart microservice (Deployment + Service).</a:t>
            </a: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catalog.yaml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 Deploys the </a:t>
            </a:r>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Catalog</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microservice and configures the database connection (RDS endpoint is injected dynamically).</a:t>
            </a: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ui.yaml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 Deploys the UI service that interacts with both microservices.</a:t>
            </a:r>
          </a:p>
          <a:p>
            <a:pPr marL="0" indent="0">
              <a:buNone/>
            </a:pPr>
            <a:r>
              <a:rPr lang="en-IN" sz="2800" kern="100" dirty="0">
                <a:latin typeface="Aptos" panose="020B0004020202020204" pitchFamily="34" charset="0"/>
                <a:ea typeface="Aptos" panose="020B0004020202020204" pitchFamily="34" charset="0"/>
                <a:cs typeface="Times New Roman" panose="02020603050405020304" pitchFamily="18" charset="0"/>
              </a:rPr>
              <a:t>3) Deployment Execution</a:t>
            </a: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apply -f k8s-out/</a:t>
            </a:r>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cart.yaml</a:t>
            </a:r>
            <a:endParaRPr lang="en-IN" sz="23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apply -f k8s-out/</a:t>
            </a:r>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catalog.yaml</a:t>
            </a:r>
            <a:endParaRPr lang="en-IN" sz="23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2300" kern="100" dirty="0">
                <a:effectLst/>
                <a:latin typeface="Aptos" panose="020B0004020202020204" pitchFamily="34" charset="0"/>
                <a:ea typeface="Aptos" panose="020B0004020202020204" pitchFamily="34" charset="0"/>
                <a:cs typeface="Times New Roman" panose="02020603050405020304" pitchFamily="18" charset="0"/>
              </a:rPr>
              <a:t> apply -f k8s-out/</a:t>
            </a:r>
            <a:r>
              <a:rPr lang="en-IN" sz="2300" kern="100" dirty="0" err="1">
                <a:effectLst/>
                <a:latin typeface="Aptos" panose="020B0004020202020204" pitchFamily="34" charset="0"/>
                <a:ea typeface="Aptos" panose="020B0004020202020204" pitchFamily="34" charset="0"/>
                <a:cs typeface="Times New Roman" panose="02020603050405020304" pitchFamily="18" charset="0"/>
              </a:rPr>
              <a:t>ui.yaml</a:t>
            </a:r>
            <a:endParaRPr lang="en-IN" sz="23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8850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E873-82B5-7B49-3BF2-891C9AE3B7E5}"/>
              </a:ext>
            </a:extLst>
          </p:cNvPr>
          <p:cNvSpPr>
            <a:spLocks noGrp="1"/>
          </p:cNvSpPr>
          <p:nvPr>
            <p:ph type="title"/>
          </p:nvPr>
        </p:nvSpPr>
        <p:spPr>
          <a:xfrm>
            <a:off x="838200" y="365126"/>
            <a:ext cx="10515600" cy="673966"/>
          </a:xfrm>
        </p:spPr>
        <p:txBody>
          <a:bodyPr>
            <a:normAutofit fontScale="90000"/>
          </a:bodyPr>
          <a:lstStyle/>
          <a:p>
            <a:r>
              <a:rPr lang="en-US" dirty="0" err="1"/>
              <a:t>CodePipeline</a:t>
            </a:r>
            <a:endParaRPr lang="en-IN" dirty="0"/>
          </a:p>
        </p:txBody>
      </p:sp>
      <p:sp>
        <p:nvSpPr>
          <p:cNvPr id="3" name="Content Placeholder 2">
            <a:extLst>
              <a:ext uri="{FF2B5EF4-FFF2-40B4-BE49-F238E27FC236}">
                <a16:creationId xmlns:a16="http://schemas.microsoft.com/office/drawing/2014/main" id="{BC47B232-B883-0BD5-E244-521DB8AD9A27}"/>
              </a:ext>
            </a:extLst>
          </p:cNvPr>
          <p:cNvSpPr>
            <a:spLocks noGrp="1"/>
          </p:cNvSpPr>
          <p:nvPr>
            <p:ph idx="1"/>
          </p:nvPr>
        </p:nvSpPr>
        <p:spPr>
          <a:xfrm>
            <a:off x="771698" y="955963"/>
            <a:ext cx="10515600" cy="1579419"/>
          </a:xfrm>
        </p:spPr>
        <p:txBody>
          <a:bodyPr>
            <a:normAutofit fontScale="70000" lnSpcReduction="20000"/>
          </a:bodyPr>
          <a:lstStyle/>
          <a:p>
            <a:pPr marL="0" indent="0">
              <a:buNone/>
            </a:pPr>
            <a:r>
              <a:rPr lang="en-IN" sz="2800" kern="100" dirty="0">
                <a:latin typeface="Aptos" panose="020B0004020202020204" pitchFamily="34" charset="0"/>
                <a:ea typeface="Aptos" panose="020B0004020202020204" pitchFamily="34" charset="0"/>
                <a:cs typeface="Times New Roman" panose="02020603050405020304" pitchFamily="18" charset="0"/>
              </a:rPr>
              <a:t>4) Load Balancer Exposure</a:t>
            </a:r>
          </a:p>
          <a:p>
            <a:pPr>
              <a:lnSpc>
                <a:spcPct val="107000"/>
              </a:lnSpc>
              <a:spcAft>
                <a:spcPts val="800"/>
              </a:spcAft>
            </a:pPr>
            <a:r>
              <a:rPr lang="en-IN" sz="2800" kern="100" dirty="0">
                <a:effectLst/>
                <a:latin typeface="Aptos" panose="020B0004020202020204" pitchFamily="34" charset="0"/>
                <a:ea typeface="Aptos" panose="020B0004020202020204" pitchFamily="34" charset="0"/>
                <a:cs typeface="Times New Roman" panose="02020603050405020304" pitchFamily="18" charset="0"/>
              </a:rPr>
              <a:t>The UI service is exposed via a Kubernetes </a:t>
            </a:r>
            <a:r>
              <a:rPr lang="en-IN" sz="2800" kern="100" dirty="0" err="1">
                <a:effectLst/>
                <a:latin typeface="Aptos" panose="020B0004020202020204" pitchFamily="34" charset="0"/>
                <a:ea typeface="Aptos" panose="020B0004020202020204" pitchFamily="34" charset="0"/>
                <a:cs typeface="Times New Roman" panose="02020603050405020304" pitchFamily="18" charset="0"/>
              </a:rPr>
              <a:t>LoadBalancer</a:t>
            </a:r>
            <a:r>
              <a:rPr lang="en-IN" sz="2800" kern="100" dirty="0">
                <a:effectLst/>
                <a:latin typeface="Aptos" panose="020B0004020202020204" pitchFamily="34" charset="0"/>
                <a:ea typeface="Aptos" panose="020B0004020202020204" pitchFamily="34" charset="0"/>
                <a:cs typeface="Times New Roman" panose="02020603050405020304" pitchFamily="18" charset="0"/>
              </a:rPr>
              <a:t> type service, making it accessible from the internet.</a:t>
            </a:r>
          </a:p>
          <a:p>
            <a:pPr>
              <a:lnSpc>
                <a:spcPct val="107000"/>
              </a:lnSpc>
              <a:spcAft>
                <a:spcPts val="800"/>
              </a:spcAft>
            </a:pPr>
            <a:r>
              <a:rPr lang="en-IN" sz="2800" kern="100" dirty="0">
                <a:effectLst/>
                <a:latin typeface="Aptos" panose="020B0004020202020204" pitchFamily="34" charset="0"/>
                <a:ea typeface="Aptos" panose="020B0004020202020204" pitchFamily="34" charset="0"/>
                <a:cs typeface="Times New Roman" panose="02020603050405020304" pitchFamily="18" charset="0"/>
              </a:rPr>
              <a:t>The external URL (from </a:t>
            </a:r>
            <a:r>
              <a:rPr lang="en-IN" sz="2800" b="1"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get svc</a:t>
            </a:r>
            <a:r>
              <a:rPr lang="en-IN" sz="2800" kern="100" dirty="0">
                <a:effectLst/>
                <a:latin typeface="Aptos" panose="020B0004020202020204" pitchFamily="34" charset="0"/>
                <a:ea typeface="Aptos" panose="020B0004020202020204" pitchFamily="34" charset="0"/>
                <a:cs typeface="Times New Roman" panose="02020603050405020304" pitchFamily="18" charset="0"/>
              </a:rPr>
              <a:t>) is used to access the frontend.</a:t>
            </a:r>
          </a:p>
          <a:p>
            <a:pPr marL="0" indent="0">
              <a:buNone/>
            </a:pPr>
            <a:endParaRPr lang="en-IN" sz="28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sz="4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a:p>
            <a:endParaRPr lang="en-IN" dirty="0"/>
          </a:p>
        </p:txBody>
      </p:sp>
      <p:pic>
        <p:nvPicPr>
          <p:cNvPr id="4" name="Picture 3">
            <a:extLst>
              <a:ext uri="{FF2B5EF4-FFF2-40B4-BE49-F238E27FC236}">
                <a16:creationId xmlns:a16="http://schemas.microsoft.com/office/drawing/2014/main" id="{1F1729E9-7CB8-DE6B-EDBC-D7D5DF118364}"/>
              </a:ext>
            </a:extLst>
          </p:cNvPr>
          <p:cNvPicPr>
            <a:picLocks noChangeAspect="1"/>
          </p:cNvPicPr>
          <p:nvPr/>
        </p:nvPicPr>
        <p:blipFill>
          <a:blip r:embed="rId2"/>
          <a:stretch>
            <a:fillRect/>
          </a:stretch>
        </p:blipFill>
        <p:spPr>
          <a:xfrm>
            <a:off x="838200" y="2535382"/>
            <a:ext cx="10449098" cy="3957492"/>
          </a:xfrm>
          <a:prstGeom prst="rect">
            <a:avLst/>
          </a:prstGeom>
        </p:spPr>
      </p:pic>
    </p:spTree>
    <p:extLst>
      <p:ext uri="{BB962C8B-B14F-4D97-AF65-F5344CB8AC3E}">
        <p14:creationId xmlns:p14="http://schemas.microsoft.com/office/powerpoint/2010/main" val="103465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DB01-A093-B251-BEA8-CF90BD4C5E83}"/>
              </a:ext>
            </a:extLst>
          </p:cNvPr>
          <p:cNvSpPr>
            <a:spLocks noGrp="1"/>
          </p:cNvSpPr>
          <p:nvPr>
            <p:ph type="ctrTitle"/>
          </p:nvPr>
        </p:nvSpPr>
        <p:spPr>
          <a:xfrm>
            <a:off x="1524000" y="416561"/>
            <a:ext cx="9144000" cy="518159"/>
          </a:xfrm>
        </p:spPr>
        <p:txBody>
          <a:bodyPr>
            <a:normAutofit fontScale="90000"/>
          </a:bodyPr>
          <a:lstStyle/>
          <a:p>
            <a:r>
              <a:rPr lang="en-US" dirty="0" err="1"/>
              <a:t>CodePipeline</a:t>
            </a:r>
            <a:endParaRPr lang="en-IN" dirty="0"/>
          </a:p>
        </p:txBody>
      </p:sp>
      <p:pic>
        <p:nvPicPr>
          <p:cNvPr id="4" name="Picture 3">
            <a:extLst>
              <a:ext uri="{FF2B5EF4-FFF2-40B4-BE49-F238E27FC236}">
                <a16:creationId xmlns:a16="http://schemas.microsoft.com/office/drawing/2014/main" id="{238C6E66-AB60-3C47-C422-A1B3DF99768C}"/>
              </a:ext>
            </a:extLst>
          </p:cNvPr>
          <p:cNvPicPr>
            <a:picLocks noChangeAspect="1"/>
          </p:cNvPicPr>
          <p:nvPr/>
        </p:nvPicPr>
        <p:blipFill>
          <a:blip r:embed="rId2"/>
          <a:stretch>
            <a:fillRect/>
          </a:stretch>
        </p:blipFill>
        <p:spPr>
          <a:xfrm>
            <a:off x="934720" y="792480"/>
            <a:ext cx="10800080" cy="5791200"/>
          </a:xfrm>
          <a:prstGeom prst="rect">
            <a:avLst/>
          </a:prstGeom>
        </p:spPr>
      </p:pic>
    </p:spTree>
    <p:extLst>
      <p:ext uri="{BB962C8B-B14F-4D97-AF65-F5344CB8AC3E}">
        <p14:creationId xmlns:p14="http://schemas.microsoft.com/office/powerpoint/2010/main" val="3454993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9CBD-E16A-40FB-5F60-D8E91E7E40A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1BB332-261C-00B5-E3BB-C8450378F82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FF422B5-CFE0-4826-5995-D37D68ED9F75}"/>
              </a:ext>
            </a:extLst>
          </p:cNvPr>
          <p:cNvPicPr>
            <a:picLocks noChangeAspect="1"/>
          </p:cNvPicPr>
          <p:nvPr/>
        </p:nvPicPr>
        <p:blipFill>
          <a:blip r:embed="rId2"/>
          <a:stretch>
            <a:fillRect/>
          </a:stretch>
        </p:blipFill>
        <p:spPr>
          <a:xfrm>
            <a:off x="838200" y="365126"/>
            <a:ext cx="10515600" cy="5811838"/>
          </a:xfrm>
          <a:prstGeom prst="rect">
            <a:avLst/>
          </a:prstGeom>
        </p:spPr>
      </p:pic>
    </p:spTree>
    <p:extLst>
      <p:ext uri="{BB962C8B-B14F-4D97-AF65-F5344CB8AC3E}">
        <p14:creationId xmlns:p14="http://schemas.microsoft.com/office/powerpoint/2010/main" val="2746473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9F1541B-B829-3652-2EFE-3BA450D6032C}"/>
              </a:ext>
            </a:extLst>
          </p:cNvPr>
          <p:cNvSpPr>
            <a:spLocks noGrp="1"/>
          </p:cNvSpPr>
          <p:nvPr>
            <p:ph type="title"/>
          </p:nvPr>
        </p:nvSpPr>
        <p:spPr>
          <a:xfrm>
            <a:off x="789708" y="666352"/>
            <a:ext cx="10558405" cy="980142"/>
          </a:xfrm>
        </p:spPr>
        <p:txBody>
          <a:bodyPr vert="horz" lIns="91440" tIns="45720" rIns="91440" bIns="45720" rtlCol="0" anchor="b">
            <a:normAutofit fontScale="90000"/>
          </a:bodyPr>
          <a:lstStyle/>
          <a:p>
            <a:pPr algn="ctr"/>
            <a:r>
              <a:rPr lang="en-US" sz="4000" kern="100" dirty="0">
                <a:effectLst/>
                <a:latin typeface="Aptos" panose="020B0004020202020204" pitchFamily="34" charset="0"/>
                <a:ea typeface="Aptos" panose="020B0004020202020204" pitchFamily="34" charset="0"/>
                <a:cs typeface="Times New Roman" panose="02020603050405020304" pitchFamily="18" charset="0"/>
              </a:rPr>
              <a:t>Route53</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5B083A9B-F051-2281-0A65-846834E5F5CB}"/>
              </a:ext>
            </a:extLst>
          </p:cNvPr>
          <p:cNvSpPr txBox="1"/>
          <p:nvPr/>
        </p:nvSpPr>
        <p:spPr>
          <a:xfrm>
            <a:off x="1399671" y="1646493"/>
            <a:ext cx="7746405" cy="2453107"/>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Bought a domain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bhargavkulla.com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Set up a Route 53 health check to monitor the health of the secondary endpoint</a:t>
            </a:r>
          </a:p>
          <a:p>
            <a:pPr marL="342900" lvl="0" indent="-342900">
              <a:lnSpc>
                <a:spcPct val="107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Created a second record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Configured DNS Record with Failover Routing</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Then accessed the website with the domain name bhargavkulla.com</a:t>
            </a:r>
          </a:p>
          <a:p>
            <a:pPr marL="342900" lvl="0" indent="-342900">
              <a:lnSpc>
                <a:spcPct val="107000"/>
              </a:lnSpc>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When the primary fails (health check fails) → Route 53 automatically fails over to the secondary.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573D864-C481-9966-3745-E8300CFFC636}"/>
              </a:ext>
            </a:extLst>
          </p:cNvPr>
          <p:cNvPicPr>
            <a:picLocks noChangeAspect="1"/>
          </p:cNvPicPr>
          <p:nvPr/>
        </p:nvPicPr>
        <p:blipFill>
          <a:blip r:embed="rId2"/>
          <a:srcRect t="13594" b="25187"/>
          <a:stretch/>
        </p:blipFill>
        <p:spPr>
          <a:xfrm>
            <a:off x="1399670" y="4099599"/>
            <a:ext cx="9948443" cy="2453107"/>
          </a:xfrm>
          <a:prstGeom prst="rect">
            <a:avLst/>
          </a:prstGeom>
        </p:spPr>
      </p:pic>
    </p:spTree>
    <p:extLst>
      <p:ext uri="{BB962C8B-B14F-4D97-AF65-F5344CB8AC3E}">
        <p14:creationId xmlns:p14="http://schemas.microsoft.com/office/powerpoint/2010/main" val="272782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0ACF-4E3F-68A2-E8EA-16923B0A5D76}"/>
              </a:ext>
            </a:extLst>
          </p:cNvPr>
          <p:cNvSpPr>
            <a:spLocks noGrp="1"/>
          </p:cNvSpPr>
          <p:nvPr>
            <p:ph type="ctrTitle"/>
          </p:nvPr>
        </p:nvSpPr>
        <p:spPr>
          <a:xfrm>
            <a:off x="1036320" y="416561"/>
            <a:ext cx="9631680" cy="579119"/>
          </a:xfrm>
        </p:spPr>
        <p:txBody>
          <a:bodyPr>
            <a:normAutofit fontScale="90000"/>
          </a:bodyPr>
          <a:lstStyle/>
          <a:p>
            <a:r>
              <a:rPr lang="en-US" dirty="0"/>
              <a:t>Architecture Diagram</a:t>
            </a:r>
            <a:endParaRPr lang="en-IN" dirty="0"/>
          </a:p>
        </p:txBody>
      </p:sp>
      <p:pic>
        <p:nvPicPr>
          <p:cNvPr id="3" name="Picture 2">
            <a:extLst>
              <a:ext uri="{FF2B5EF4-FFF2-40B4-BE49-F238E27FC236}">
                <a16:creationId xmlns:a16="http://schemas.microsoft.com/office/drawing/2014/main" id="{4D43ED96-80FC-29D7-977D-518D4F2862AA}"/>
              </a:ext>
            </a:extLst>
          </p:cNvPr>
          <p:cNvPicPr>
            <a:picLocks noChangeAspect="1"/>
          </p:cNvPicPr>
          <p:nvPr/>
        </p:nvPicPr>
        <p:blipFill rotWithShape="1">
          <a:blip r:embed="rId2">
            <a:extLst>
              <a:ext uri="{28A0092B-C50C-407E-A947-70E740481C1C}">
                <a14:useLocalDpi xmlns:a14="http://schemas.microsoft.com/office/drawing/2010/main" val="0"/>
              </a:ext>
            </a:extLst>
          </a:blip>
          <a:srcRect b="10337"/>
          <a:stretch/>
        </p:blipFill>
        <p:spPr bwMode="auto">
          <a:xfrm>
            <a:off x="335280" y="924560"/>
            <a:ext cx="11755120" cy="57810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5635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BDC4-F56F-25FD-EF16-29B1693F5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FBCF30-4529-D315-83C2-249B65E3857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96A6CAB-7EC1-9680-F0A9-F5E10B5D23E5}"/>
              </a:ext>
            </a:extLst>
          </p:cNvPr>
          <p:cNvPicPr>
            <a:picLocks noChangeAspect="1"/>
          </p:cNvPicPr>
          <p:nvPr/>
        </p:nvPicPr>
        <p:blipFill>
          <a:blip r:embed="rId2"/>
          <a:stretch>
            <a:fillRect/>
          </a:stretch>
        </p:blipFill>
        <p:spPr>
          <a:xfrm>
            <a:off x="838200" y="365124"/>
            <a:ext cx="10515600" cy="6330315"/>
          </a:xfrm>
          <a:prstGeom prst="rect">
            <a:avLst/>
          </a:prstGeom>
        </p:spPr>
      </p:pic>
    </p:spTree>
    <p:extLst>
      <p:ext uri="{BB962C8B-B14F-4D97-AF65-F5344CB8AC3E}">
        <p14:creationId xmlns:p14="http://schemas.microsoft.com/office/powerpoint/2010/main" val="101511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A265-27D1-E514-D9D7-ED4CC5A12F0C}"/>
              </a:ext>
            </a:extLst>
          </p:cNvPr>
          <p:cNvSpPr>
            <a:spLocks noGrp="1"/>
          </p:cNvSpPr>
          <p:nvPr>
            <p:ph type="title"/>
          </p:nvPr>
        </p:nvSpPr>
        <p:spPr>
          <a:xfrm>
            <a:off x="838200" y="365126"/>
            <a:ext cx="10515600" cy="1014788"/>
          </a:xfrm>
        </p:spPr>
        <p:txBody>
          <a:bodyPr/>
          <a:lstStyle/>
          <a:p>
            <a:r>
              <a:rPr lang="en-IN" dirty="0"/>
              <a:t>Prometheus and Grafana</a:t>
            </a:r>
          </a:p>
        </p:txBody>
      </p:sp>
      <p:sp>
        <p:nvSpPr>
          <p:cNvPr id="3" name="Content Placeholder 2">
            <a:extLst>
              <a:ext uri="{FF2B5EF4-FFF2-40B4-BE49-F238E27FC236}">
                <a16:creationId xmlns:a16="http://schemas.microsoft.com/office/drawing/2014/main" id="{ABEAE875-B8FB-B997-3E79-42D9DAC3D9B1}"/>
              </a:ext>
            </a:extLst>
          </p:cNvPr>
          <p:cNvSpPr>
            <a:spLocks noGrp="1"/>
          </p:cNvSpPr>
          <p:nvPr>
            <p:ph idx="1"/>
          </p:nvPr>
        </p:nvSpPr>
        <p:spPr>
          <a:xfrm>
            <a:off x="838200" y="1379914"/>
            <a:ext cx="10515600" cy="4797049"/>
          </a:xfrm>
        </p:spPr>
        <p:txBody>
          <a:bodyPr/>
          <a:lstStyle/>
          <a:p>
            <a:r>
              <a:rPr lang="en-IN" sz="1800" kern="100" dirty="0">
                <a:effectLst/>
                <a:latin typeface="Aptos" panose="020B0004020202020204" pitchFamily="34" charset="0"/>
                <a:ea typeface="Aptos" panose="020B0004020202020204" pitchFamily="34" charset="0"/>
                <a:cs typeface="Times New Roman" panose="02020603050405020304" pitchFamily="18" charset="0"/>
              </a:rPr>
              <a:t>Deployment: I have deployed the Prometheus and Grafana components into a dedicated monitoring namespace within my EKS cluster. This includes:</a:t>
            </a:r>
          </a:p>
          <a:p>
            <a:pPr>
              <a:lnSpc>
                <a:spcPct val="107000"/>
              </a:lnSpc>
              <a:spcAft>
                <a:spcPts val="800"/>
              </a:spcAft>
            </a:pP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prometheus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kube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prometheus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-stack-</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prometheus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Prometheus server itself)</a:t>
            </a:r>
          </a:p>
          <a:p>
            <a:pPr>
              <a:lnSpc>
                <a:spcPct val="107000"/>
              </a:lnSpc>
              <a:spcAft>
                <a:spcPts val="800"/>
              </a:spcAft>
            </a:pP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grafana</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Grafana server)</a:t>
            </a:r>
          </a:p>
          <a:p>
            <a:pPr>
              <a:lnSpc>
                <a:spcPct val="107000"/>
              </a:lnSpc>
              <a:spcAft>
                <a:spcPts val="800"/>
              </a:spcAft>
            </a:pP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kube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-state-metrics (Exposes metrics about the state of Kubernetes objects like deployments, pods, nodes)</a:t>
            </a:r>
          </a:p>
          <a:p>
            <a:pPr>
              <a:lnSpc>
                <a:spcPct val="107000"/>
              </a:lnSpc>
              <a:spcAft>
                <a:spcPts val="800"/>
              </a:spcAft>
            </a:pP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prometheus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-node-exporter (Exposes host-level metrics from your EC2 instances/EKS nodes)</a:t>
            </a:r>
          </a:p>
          <a:p>
            <a:pPr>
              <a:lnSpc>
                <a:spcPct val="107000"/>
              </a:lnSpc>
              <a:spcAft>
                <a:spcPts val="800"/>
              </a:spcAft>
            </a:pP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alertmanager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(Handles alerts generated by Prometheus rules)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Dashboarding: </a:t>
            </a:r>
            <a:r>
              <a:rPr lang="en-IN" sz="1800" kern="100" dirty="0">
                <a:latin typeface="Aptos" panose="020B0004020202020204" pitchFamily="34" charset="0"/>
                <a:ea typeface="Aptos" panose="020B0004020202020204" pitchFamily="34" charset="0"/>
                <a:cs typeface="Times New Roman" panose="02020603050405020304" pitchFamily="18" charset="0"/>
              </a:rPr>
              <a:t>I have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set up various Grafana dashboards to visualize different aspects of my cluster and application performance</a:t>
            </a:r>
          </a:p>
          <a:p>
            <a:pPr>
              <a:lnSpc>
                <a:spcPct val="107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70686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3A99-612D-C8CB-E21A-956330EDD7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1EC6B0-65B1-2368-7863-0D81F565B54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3F75FF2-2D55-EF27-05A3-6F0CE9EF4031}"/>
              </a:ext>
            </a:extLst>
          </p:cNvPr>
          <p:cNvPicPr>
            <a:picLocks noChangeAspect="1"/>
          </p:cNvPicPr>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3608670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3BAD-99E3-B100-ABB9-843BB1F6C9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A505EB-4DA4-D781-A6BA-CFC78FAFE09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B4EC2B1-DD0A-224A-FFA4-4D28B1B3FBCD}"/>
              </a:ext>
            </a:extLst>
          </p:cNvPr>
          <p:cNvPicPr>
            <a:picLocks noChangeAspect="1"/>
          </p:cNvPicPr>
          <p:nvPr/>
        </p:nvPicPr>
        <p:blipFill>
          <a:blip r:embed="rId2"/>
          <a:stretch>
            <a:fillRect/>
          </a:stretch>
        </p:blipFill>
        <p:spPr>
          <a:xfrm>
            <a:off x="838200" y="186373"/>
            <a:ext cx="10515600" cy="2150427"/>
          </a:xfrm>
          <a:prstGeom prst="rect">
            <a:avLst/>
          </a:prstGeom>
        </p:spPr>
      </p:pic>
      <p:pic>
        <p:nvPicPr>
          <p:cNvPr id="5" name="Picture 4">
            <a:extLst>
              <a:ext uri="{FF2B5EF4-FFF2-40B4-BE49-F238E27FC236}">
                <a16:creationId xmlns:a16="http://schemas.microsoft.com/office/drawing/2014/main" id="{25909B0D-B3D8-E7C8-0B14-A4851F246A50}"/>
              </a:ext>
            </a:extLst>
          </p:cNvPr>
          <p:cNvPicPr>
            <a:picLocks noChangeAspect="1"/>
          </p:cNvPicPr>
          <p:nvPr/>
        </p:nvPicPr>
        <p:blipFill>
          <a:blip r:embed="rId3"/>
          <a:stretch>
            <a:fillRect/>
          </a:stretch>
        </p:blipFill>
        <p:spPr>
          <a:xfrm>
            <a:off x="838200" y="2777331"/>
            <a:ext cx="10515600" cy="3399632"/>
          </a:xfrm>
          <a:prstGeom prst="rect">
            <a:avLst/>
          </a:prstGeom>
        </p:spPr>
      </p:pic>
    </p:spTree>
    <p:extLst>
      <p:ext uri="{BB962C8B-B14F-4D97-AF65-F5344CB8AC3E}">
        <p14:creationId xmlns:p14="http://schemas.microsoft.com/office/powerpoint/2010/main" val="368647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6FD9-CE30-297E-914F-920187F6AF3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3BFE96A-673D-E7C6-023D-C4293193945C}"/>
              </a:ext>
            </a:extLst>
          </p:cNvPr>
          <p:cNvPicPr>
            <a:picLocks noGrp="1" noChangeAspect="1"/>
          </p:cNvPicPr>
          <p:nvPr>
            <p:ph idx="1"/>
          </p:nvPr>
        </p:nvPicPr>
        <p:blipFill>
          <a:blip r:embed="rId2"/>
          <a:stretch>
            <a:fillRect/>
          </a:stretch>
        </p:blipFill>
        <p:spPr>
          <a:xfrm>
            <a:off x="838200" y="365125"/>
            <a:ext cx="10515600" cy="2530475"/>
          </a:xfrm>
          <a:prstGeom prst="rect">
            <a:avLst/>
          </a:prstGeom>
        </p:spPr>
      </p:pic>
      <p:pic>
        <p:nvPicPr>
          <p:cNvPr id="5" name="Picture 4">
            <a:extLst>
              <a:ext uri="{FF2B5EF4-FFF2-40B4-BE49-F238E27FC236}">
                <a16:creationId xmlns:a16="http://schemas.microsoft.com/office/drawing/2014/main" id="{6714B803-6C78-2482-69C2-136EDD49DE86}"/>
              </a:ext>
            </a:extLst>
          </p:cNvPr>
          <p:cNvPicPr>
            <a:picLocks noChangeAspect="1"/>
          </p:cNvPicPr>
          <p:nvPr/>
        </p:nvPicPr>
        <p:blipFill>
          <a:blip r:embed="rId3"/>
          <a:stretch>
            <a:fillRect/>
          </a:stretch>
        </p:blipFill>
        <p:spPr>
          <a:xfrm>
            <a:off x="838200" y="3114357"/>
            <a:ext cx="10515600" cy="3276283"/>
          </a:xfrm>
          <a:prstGeom prst="rect">
            <a:avLst/>
          </a:prstGeom>
        </p:spPr>
      </p:pic>
    </p:spTree>
    <p:extLst>
      <p:ext uri="{BB962C8B-B14F-4D97-AF65-F5344CB8AC3E}">
        <p14:creationId xmlns:p14="http://schemas.microsoft.com/office/powerpoint/2010/main" val="79235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519B-729C-CD6E-DA6A-A5C511FA746E}"/>
              </a:ext>
            </a:extLst>
          </p:cNvPr>
          <p:cNvSpPr>
            <a:spLocks noGrp="1"/>
          </p:cNvSpPr>
          <p:nvPr>
            <p:ph type="title"/>
          </p:nvPr>
        </p:nvSpPr>
        <p:spPr>
          <a:xfrm>
            <a:off x="2253630" y="923410"/>
            <a:ext cx="5786232" cy="995884"/>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GitHub URL</a:t>
            </a: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Box 6">
            <a:extLst>
              <a:ext uri="{FF2B5EF4-FFF2-40B4-BE49-F238E27FC236}">
                <a16:creationId xmlns:a16="http://schemas.microsoft.com/office/drawing/2014/main" id="{7270778F-A547-83D1-36F5-5CD0ED07DFE2}"/>
              </a:ext>
            </a:extLst>
          </p:cNvPr>
          <p:cNvSpPr txBox="1"/>
          <p:nvPr/>
        </p:nvSpPr>
        <p:spPr>
          <a:xfrm>
            <a:off x="2643446" y="3227708"/>
            <a:ext cx="7761667" cy="369332"/>
          </a:xfrm>
          <a:prstGeom prst="rect">
            <a:avLst/>
          </a:prstGeom>
          <a:noFill/>
        </p:spPr>
        <p:txBody>
          <a:bodyPr wrap="square">
            <a:spAutoFit/>
          </a:bodyPr>
          <a:lstStyle/>
          <a:p>
            <a:r>
              <a:rPr lang="en-IN" dirty="0">
                <a:solidFill>
                  <a:schemeClr val="bg1"/>
                </a:solidFill>
              </a:rPr>
              <a:t>https://github.com/Bhargavkulla/aws_project_info.git</a:t>
            </a:r>
          </a:p>
        </p:txBody>
      </p:sp>
    </p:spTree>
    <p:extLst>
      <p:ext uri="{BB962C8B-B14F-4D97-AF65-F5344CB8AC3E}">
        <p14:creationId xmlns:p14="http://schemas.microsoft.com/office/powerpoint/2010/main" val="3161668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19B25F6-D845-46F3-BA69-3D48CEF7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AC0226-4651-4BF7-AA72-6DB611F80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8CCAA36-1E98-45B0-AAF9-D8807BA8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 name="Freeform: Shape 24">
            <a:extLst>
              <a:ext uri="{FF2B5EF4-FFF2-40B4-BE49-F238E27FC236}">
                <a16:creationId xmlns:a16="http://schemas.microsoft.com/office/drawing/2014/main" id="{783F456C-8972-439A-90A4-D7C52FA3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7" name="Freeform: Shape 26">
            <a:extLst>
              <a:ext uri="{FF2B5EF4-FFF2-40B4-BE49-F238E27FC236}">
                <a16:creationId xmlns:a16="http://schemas.microsoft.com/office/drawing/2014/main" id="{0390AF2C-728C-4687-B7A2-3F9C788E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D1C510C0-DED1-4708-AA14-355E5AFF1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Rectangle 30">
            <a:extLst>
              <a:ext uri="{FF2B5EF4-FFF2-40B4-BE49-F238E27FC236}">
                <a16:creationId xmlns:a16="http://schemas.microsoft.com/office/drawing/2014/main" id="{558C4F41-C97D-4755-8F7C-8C0A8E182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905AD-7CCA-735A-3EA4-9D3D1269F685}"/>
              </a:ext>
            </a:extLst>
          </p:cNvPr>
          <p:cNvSpPr>
            <a:spLocks noGrp="1"/>
          </p:cNvSpPr>
          <p:nvPr>
            <p:ph type="title"/>
          </p:nvPr>
        </p:nvSpPr>
        <p:spPr>
          <a:xfrm>
            <a:off x="2006003" y="1018596"/>
            <a:ext cx="4184101" cy="2577893"/>
          </a:xfrm>
        </p:spPr>
        <p:txBody>
          <a:bodyPr vert="horz" lIns="91440" tIns="45720" rIns="91440" bIns="45720" rtlCol="0" anchor="b">
            <a:normAutofit/>
          </a:bodyPr>
          <a:lstStyle/>
          <a:p>
            <a:pPr algn="ctr"/>
            <a:r>
              <a:rPr lang="en-US" sz="5400" kern="1200">
                <a:solidFill>
                  <a:schemeClr val="bg1"/>
                </a:solidFill>
                <a:latin typeface="+mj-lt"/>
                <a:ea typeface="+mj-ea"/>
                <a:cs typeface="+mj-cs"/>
              </a:rPr>
              <a:t>Thank You</a:t>
            </a:r>
          </a:p>
        </p:txBody>
      </p:sp>
      <p:sp>
        <p:nvSpPr>
          <p:cNvPr id="33" name="Oval 32">
            <a:extLst>
              <a:ext uri="{FF2B5EF4-FFF2-40B4-BE49-F238E27FC236}">
                <a16:creationId xmlns:a16="http://schemas.microsoft.com/office/drawing/2014/main" id="{A232F408-BBCD-48EE-ABF6-95201EF72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302D5D2F-11CF-47F1-B542-8ED3199D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79109165-7872-4D8A-A545-F48B3AF1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Freeform: Shape 38">
            <a:extLst>
              <a:ext uri="{FF2B5EF4-FFF2-40B4-BE49-F238E27FC236}">
                <a16:creationId xmlns:a16="http://schemas.microsoft.com/office/drawing/2014/main" id="{5438E66D-E34C-48D4-9F9D-021EBD568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1" name="Graphic 185">
            <a:extLst>
              <a:ext uri="{FF2B5EF4-FFF2-40B4-BE49-F238E27FC236}">
                <a16:creationId xmlns:a16="http://schemas.microsoft.com/office/drawing/2014/main" id="{1BC9510C-172B-4086-A60F-7AF0FBF22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C688A7FC-74D4-4003-9F5C-8C0A3F661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443884A-0473-4494-95AC-A74292738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A5C72FE-7FB1-4DA7-8CF8-45CA6AFB5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8A05A27-4E41-41AB-BB9E-977863EF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412BF9D-EAB2-42D7-B657-42D5D101B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Content Placeholder 6" descr="Accept">
            <a:extLst>
              <a:ext uri="{FF2B5EF4-FFF2-40B4-BE49-F238E27FC236}">
                <a16:creationId xmlns:a16="http://schemas.microsoft.com/office/drawing/2014/main" id="{511FCC81-74C3-1A96-1649-7778045C3FA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2615" y="2580962"/>
            <a:ext cx="3217333" cy="3217333"/>
          </a:xfrm>
          <a:prstGeom prst="rect">
            <a:avLst/>
          </a:prstGeom>
        </p:spPr>
      </p:pic>
      <p:sp>
        <p:nvSpPr>
          <p:cNvPr id="48" name="Graphic 212">
            <a:extLst>
              <a:ext uri="{FF2B5EF4-FFF2-40B4-BE49-F238E27FC236}">
                <a16:creationId xmlns:a16="http://schemas.microsoft.com/office/drawing/2014/main" id="{FEFCF180-A212-449F-8D07-5EC94B28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Graphic 212">
            <a:extLst>
              <a:ext uri="{FF2B5EF4-FFF2-40B4-BE49-F238E27FC236}">
                <a16:creationId xmlns:a16="http://schemas.microsoft.com/office/drawing/2014/main" id="{1400E1BC-11DC-49A0-856F-992F20EB4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2874649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53BB50-078E-24CD-A99F-9CF1FE4079B2}"/>
              </a:ext>
            </a:extLst>
          </p:cNvPr>
          <p:cNvSpPr>
            <a:spLocks noGrp="1"/>
          </p:cNvSpPr>
          <p:nvPr>
            <p:ph type="title"/>
          </p:nvPr>
        </p:nvSpPr>
        <p:spPr>
          <a:xfrm>
            <a:off x="914401" y="847206"/>
            <a:ext cx="7620000" cy="625994"/>
          </a:xfrm>
        </p:spPr>
        <p:txBody>
          <a:bodyPr vert="horz" lIns="91440" tIns="45720" rIns="91440" bIns="45720" rtlCol="0" anchor="ctr">
            <a:normAutofit fontScale="90000"/>
          </a:bodyPr>
          <a:lstStyle/>
          <a:p>
            <a:pPr algn="ctr"/>
            <a:r>
              <a:rPr lang="en-US" sz="4800" kern="1200" dirty="0">
                <a:solidFill>
                  <a:srgbClr val="FFFFFF"/>
                </a:solidFill>
                <a:latin typeface="+mj-lt"/>
                <a:ea typeface="+mj-ea"/>
                <a:cs typeface="+mj-cs"/>
              </a:rPr>
              <a:t>Code Pipeline for Infrastructure             </a:t>
            </a:r>
          </a:p>
        </p:txBody>
      </p:sp>
      <p:pic>
        <p:nvPicPr>
          <p:cNvPr id="5" name="Picture 4">
            <a:extLst>
              <a:ext uri="{FF2B5EF4-FFF2-40B4-BE49-F238E27FC236}">
                <a16:creationId xmlns:a16="http://schemas.microsoft.com/office/drawing/2014/main" id="{FBB3BF69-C0F0-268F-EC9F-8AF38127B18D}"/>
              </a:ext>
            </a:extLst>
          </p:cNvPr>
          <p:cNvPicPr>
            <a:picLocks noChangeAspect="1"/>
          </p:cNvPicPr>
          <p:nvPr/>
        </p:nvPicPr>
        <p:blipFill>
          <a:blip r:embed="rId2"/>
          <a:stretch>
            <a:fillRect/>
          </a:stretch>
        </p:blipFill>
        <p:spPr>
          <a:xfrm>
            <a:off x="1127760" y="1706880"/>
            <a:ext cx="10322560" cy="4216400"/>
          </a:xfrm>
          <a:prstGeom prst="rect">
            <a:avLst/>
          </a:prstGeom>
        </p:spPr>
      </p:pic>
    </p:spTree>
    <p:extLst>
      <p:ext uri="{BB962C8B-B14F-4D97-AF65-F5344CB8AC3E}">
        <p14:creationId xmlns:p14="http://schemas.microsoft.com/office/powerpoint/2010/main" val="33175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AEEEF4-0F78-02D7-61A7-64DDCB60B7F3}"/>
              </a:ext>
            </a:extLst>
          </p:cNvPr>
          <p:cNvSpPr>
            <a:spLocks noGrp="1"/>
          </p:cNvSpPr>
          <p:nvPr>
            <p:ph type="title"/>
          </p:nvPr>
        </p:nvSpPr>
        <p:spPr>
          <a:xfrm>
            <a:off x="978581" y="1055716"/>
            <a:ext cx="9395703" cy="262031"/>
          </a:xfrm>
        </p:spPr>
        <p:txBody>
          <a:bodyPr vert="horz" lIns="91440" tIns="45720" rIns="91440" bIns="45720" rtlCol="0" anchor="ctr">
            <a:normAutofit fontScale="90000"/>
          </a:bodyPr>
          <a:lstStyle/>
          <a:p>
            <a:pPr algn="ctr"/>
            <a:r>
              <a:rPr lang="en-US" sz="4800" kern="1200" dirty="0">
                <a:solidFill>
                  <a:schemeClr val="tx2">
                    <a:lumMod val="50000"/>
                    <a:lumOff val="50000"/>
                  </a:schemeClr>
                </a:solidFill>
                <a:latin typeface="+mj-lt"/>
                <a:ea typeface="+mj-ea"/>
                <a:cs typeface="+mj-cs"/>
              </a:rPr>
              <a:t>Elastic Container Registry</a:t>
            </a:r>
            <a:br>
              <a:rPr lang="en-US" sz="2900" dirty="0">
                <a:solidFill>
                  <a:srgbClr val="FFFFFF"/>
                </a:solidFill>
              </a:rPr>
            </a:br>
            <a:r>
              <a:rPr lang="en-US" sz="2900" dirty="0">
                <a:solidFill>
                  <a:srgbClr val="FFFFFF"/>
                </a:solidFill>
              </a:rPr>
              <a:t>I  have created two ECR repositories: one for the Cart service and another for the Catalog service.</a:t>
            </a:r>
            <a:endParaRPr lang="en-US" sz="29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73ED6E10-0B64-7F44-CB9F-3EE9D2781CE4}"/>
              </a:ext>
            </a:extLst>
          </p:cNvPr>
          <p:cNvPicPr>
            <a:picLocks noChangeAspect="1"/>
          </p:cNvPicPr>
          <p:nvPr/>
        </p:nvPicPr>
        <p:blipFill rotWithShape="1">
          <a:blip r:embed="rId2"/>
          <a:srcRect t="13122" b="32301"/>
          <a:stretch/>
        </p:blipFill>
        <p:spPr bwMode="auto">
          <a:xfrm>
            <a:off x="977347" y="1960879"/>
            <a:ext cx="9832893" cy="45147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733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52A1BD9-0E96-3999-0C08-68365969FD5E}"/>
              </a:ext>
            </a:extLst>
          </p:cNvPr>
          <p:cNvSpPr>
            <a:spLocks noGrp="1"/>
          </p:cNvSpPr>
          <p:nvPr>
            <p:ph type="title"/>
          </p:nvPr>
        </p:nvSpPr>
        <p:spPr>
          <a:xfrm>
            <a:off x="3027924" y="439178"/>
            <a:ext cx="5754696" cy="566662"/>
          </a:xfrm>
        </p:spPr>
        <p:txBody>
          <a:bodyPr>
            <a:normAutofit fontScale="90000"/>
          </a:bodyPr>
          <a:lstStyle/>
          <a:p>
            <a:pPr algn="ctr"/>
            <a:r>
              <a:rPr lang="en-US" sz="3600" dirty="0" err="1">
                <a:solidFill>
                  <a:schemeClr val="tx2"/>
                </a:solidFill>
              </a:rPr>
              <a:t>CodeBuild</a:t>
            </a:r>
            <a:endParaRPr lang="en-IN" sz="3600" dirty="0">
              <a:solidFill>
                <a:schemeClr val="tx2"/>
              </a:solidFill>
            </a:endParaRPr>
          </a:p>
        </p:txBody>
      </p:sp>
      <p:sp>
        <p:nvSpPr>
          <p:cNvPr id="3" name="Content Placeholder 2">
            <a:extLst>
              <a:ext uri="{FF2B5EF4-FFF2-40B4-BE49-F238E27FC236}">
                <a16:creationId xmlns:a16="http://schemas.microsoft.com/office/drawing/2014/main" id="{590DC6B9-7212-DEC5-4B89-FE2CC58BE44B}"/>
              </a:ext>
            </a:extLst>
          </p:cNvPr>
          <p:cNvSpPr>
            <a:spLocks noGrp="1"/>
          </p:cNvSpPr>
          <p:nvPr>
            <p:ph idx="1"/>
          </p:nvPr>
        </p:nvSpPr>
        <p:spPr>
          <a:xfrm>
            <a:off x="782320" y="1005840"/>
            <a:ext cx="11196320" cy="5620452"/>
          </a:xfrm>
        </p:spPr>
        <p:txBody>
          <a:bodyPr anchor="t">
            <a:normAutofit fontScale="92500" lnSpcReduction="20000"/>
          </a:bodyPr>
          <a:lstStyle/>
          <a:p>
            <a:pPr marL="0" indent="0">
              <a:buNone/>
            </a:pPr>
            <a:r>
              <a:rPr lang="en-US" sz="2300" b="1" dirty="0">
                <a:solidFill>
                  <a:schemeClr val="tx2"/>
                </a:solidFill>
              </a:rPr>
              <a:t>1) Install Phase</a:t>
            </a:r>
          </a:p>
          <a:p>
            <a:pPr marL="0" indent="0">
              <a:buNone/>
            </a:pPr>
            <a:r>
              <a:rPr lang="en-US" sz="1800" dirty="0"/>
              <a:t>Sets up AWS SDK config loading</a:t>
            </a:r>
            <a:r>
              <a:rPr lang="en-US" sz="1400" dirty="0"/>
              <a:t>.</a:t>
            </a:r>
          </a:p>
          <a:p>
            <a:pPr marL="0" indent="0">
              <a:buNone/>
            </a:pPr>
            <a:br>
              <a:rPr lang="en-US" sz="1400" dirty="0">
                <a:solidFill>
                  <a:schemeClr val="tx2"/>
                </a:solidFill>
              </a:rPr>
            </a:br>
            <a:r>
              <a:rPr lang="en-US" sz="2000" b="1" dirty="0">
                <a:solidFill>
                  <a:schemeClr val="tx2"/>
                </a:solidFill>
              </a:rPr>
              <a:t>2) Pre-Build Phase</a:t>
            </a:r>
          </a:p>
          <a:p>
            <a:r>
              <a:rPr lang="en-US" sz="1800" dirty="0"/>
              <a:t>Logs in to Amazon ECR using your AWS credentials</a:t>
            </a:r>
            <a:endParaRPr lang="en-US" sz="1800" b="1" dirty="0">
              <a:solidFill>
                <a:schemeClr val="tx2"/>
              </a:solidFill>
            </a:endParaRPr>
          </a:p>
          <a:p>
            <a:r>
              <a:rPr lang="en-IN" sz="1800" dirty="0"/>
              <a:t>Sets environment variables:</a:t>
            </a:r>
          </a:p>
          <a:p>
            <a:r>
              <a:rPr lang="en-IN" sz="1800" dirty="0" err="1"/>
              <a:t>Account_Id</a:t>
            </a:r>
            <a:r>
              <a:rPr lang="en-IN" sz="1800" dirty="0"/>
              <a:t>, Region, </a:t>
            </a:r>
            <a:r>
              <a:rPr lang="en-IN" sz="1800" dirty="0" err="1"/>
              <a:t>DB_Host</a:t>
            </a:r>
            <a:r>
              <a:rPr lang="en-IN" sz="1800" dirty="0"/>
              <a:t> </a:t>
            </a:r>
            <a:endParaRPr lang="en-US" sz="1800" b="1" dirty="0">
              <a:solidFill>
                <a:schemeClr val="tx2"/>
              </a:solidFill>
            </a:endParaRPr>
          </a:p>
          <a:p>
            <a:pPr marL="0" indent="0">
              <a:buNone/>
            </a:pPr>
            <a:r>
              <a:rPr lang="en-US" sz="2000" b="1" dirty="0">
                <a:solidFill>
                  <a:schemeClr val="tx2"/>
                </a:solidFill>
              </a:rPr>
              <a:t>3) Build Phase</a:t>
            </a:r>
          </a:p>
          <a:p>
            <a:r>
              <a:rPr lang="en-IN" sz="1800" dirty="0"/>
              <a:t>Navigates into  /</a:t>
            </a:r>
            <a:r>
              <a:rPr lang="en-IN" sz="1800" dirty="0" err="1"/>
              <a:t>src</a:t>
            </a:r>
            <a:r>
              <a:rPr lang="en-IN" sz="1800" dirty="0"/>
              <a:t>/cart , /</a:t>
            </a:r>
            <a:r>
              <a:rPr lang="en-IN" sz="1800" dirty="0" err="1"/>
              <a:t>src</a:t>
            </a:r>
            <a:r>
              <a:rPr lang="en-IN" sz="1800" dirty="0"/>
              <a:t>/</a:t>
            </a:r>
            <a:r>
              <a:rPr lang="en-IN" sz="1800" dirty="0" err="1"/>
              <a:t>catalog</a:t>
            </a:r>
            <a:r>
              <a:rPr lang="en-IN" sz="1800" dirty="0"/>
              <a:t> directories</a:t>
            </a:r>
          </a:p>
          <a:p>
            <a:r>
              <a:rPr lang="en-US" sz="1800" dirty="0"/>
              <a:t>Builds Docker images for both services.</a:t>
            </a:r>
            <a:endParaRPr lang="en-IN" sz="1800" dirty="0"/>
          </a:p>
          <a:p>
            <a:r>
              <a:rPr lang="en-US" sz="1800" dirty="0"/>
              <a:t>Tags them with the proper ECR image URLs.</a:t>
            </a:r>
            <a:endParaRPr lang="en-IN" sz="1800" dirty="0"/>
          </a:p>
          <a:p>
            <a:pPr marL="0" indent="0">
              <a:buNone/>
            </a:pPr>
            <a:br>
              <a:rPr lang="en-US" sz="1400" dirty="0">
                <a:solidFill>
                  <a:schemeClr val="tx2"/>
                </a:solidFill>
              </a:rPr>
            </a:br>
            <a:r>
              <a:rPr lang="en-US" sz="2000" b="1" dirty="0">
                <a:solidFill>
                  <a:schemeClr val="tx2"/>
                </a:solidFill>
              </a:rPr>
              <a:t>4) Post-Build Phase</a:t>
            </a:r>
          </a:p>
          <a:p>
            <a:r>
              <a:rPr lang="en-US" sz="1800" dirty="0">
                <a:solidFill>
                  <a:schemeClr val="tx2"/>
                </a:solidFill>
              </a:rPr>
              <a:t>Docker push for both cart and catalog images</a:t>
            </a:r>
          </a:p>
          <a:p>
            <a:r>
              <a:rPr lang="en-US" sz="1800" dirty="0"/>
              <a:t>Outputs the processed manifests to the K8s folder</a:t>
            </a:r>
            <a:endParaRPr lang="en-US" sz="1800" dirty="0">
              <a:solidFill>
                <a:schemeClr val="tx2"/>
              </a:solidFill>
            </a:endParaRPr>
          </a:p>
          <a:p>
            <a:pPr marL="0" indent="0">
              <a:buNone/>
            </a:pPr>
            <a:br>
              <a:rPr lang="en-US" sz="1400" dirty="0">
                <a:solidFill>
                  <a:schemeClr val="tx2"/>
                </a:solidFill>
              </a:rPr>
            </a:br>
            <a:r>
              <a:rPr lang="en-US" sz="2400" b="1" dirty="0">
                <a:solidFill>
                  <a:schemeClr val="tx2"/>
                </a:solidFill>
              </a:rPr>
              <a:t>5) </a:t>
            </a:r>
            <a:r>
              <a:rPr lang="en-IN" sz="2200" b="1" dirty="0">
                <a:solidFill>
                  <a:schemeClr val="tx2"/>
                </a:solidFill>
              </a:rPr>
              <a:t>Artifacts</a:t>
            </a:r>
          </a:p>
          <a:p>
            <a:pPr marL="0" indent="0">
              <a:buNone/>
            </a:pPr>
            <a:r>
              <a:rPr lang="en-US" sz="1800" dirty="0"/>
              <a:t>Makes the generated deployment YAMLs(</a:t>
            </a:r>
            <a:r>
              <a:rPr lang="en-US" sz="1800" dirty="0" err="1"/>
              <a:t>cart.yaml</a:t>
            </a:r>
            <a:r>
              <a:rPr lang="en-US" sz="1800" dirty="0"/>
              <a:t>, </a:t>
            </a:r>
            <a:r>
              <a:rPr lang="en-US" sz="1800" dirty="0" err="1"/>
              <a:t>catalog.yaml</a:t>
            </a:r>
            <a:r>
              <a:rPr lang="en-US" sz="1800" dirty="0"/>
              <a:t>, </a:t>
            </a:r>
            <a:r>
              <a:rPr lang="en-US" sz="1800" dirty="0" err="1"/>
              <a:t>ui.yaml</a:t>
            </a:r>
            <a:r>
              <a:rPr lang="en-US" sz="1800" dirty="0"/>
              <a:t>) available as build artifacts for later deployment (e.g., by </a:t>
            </a:r>
            <a:r>
              <a:rPr lang="en-US" sz="1800" dirty="0" err="1"/>
              <a:t>CodeDeploy</a:t>
            </a:r>
            <a:r>
              <a:rPr lang="en-US" sz="1800" dirty="0"/>
              <a:t> )</a:t>
            </a:r>
            <a:br>
              <a:rPr lang="en-US" sz="1800" dirty="0">
                <a:solidFill>
                  <a:schemeClr val="tx2"/>
                </a:solidFill>
              </a:rPr>
            </a:br>
            <a:endParaRPr lang="en-IN" sz="18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790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CA0C-1BE1-D702-0C14-E4BFFE53C95C}"/>
              </a:ext>
            </a:extLst>
          </p:cNvPr>
          <p:cNvSpPr>
            <a:spLocks noGrp="1"/>
          </p:cNvSpPr>
          <p:nvPr>
            <p:ph type="title"/>
          </p:nvPr>
        </p:nvSpPr>
        <p:spPr>
          <a:xfrm>
            <a:off x="838200" y="365125"/>
            <a:ext cx="10515600" cy="498475"/>
          </a:xfrm>
        </p:spPr>
        <p:txBody>
          <a:bodyPr>
            <a:normAutofit fontScale="90000"/>
          </a:bodyPr>
          <a:lstStyle/>
          <a:p>
            <a:r>
              <a:rPr lang="en-US" dirty="0" err="1"/>
              <a:t>CodeBuild</a:t>
            </a:r>
            <a:endParaRPr lang="en-IN" dirty="0"/>
          </a:p>
        </p:txBody>
      </p:sp>
      <p:sp>
        <p:nvSpPr>
          <p:cNvPr id="3" name="Content Placeholder 2">
            <a:extLst>
              <a:ext uri="{FF2B5EF4-FFF2-40B4-BE49-F238E27FC236}">
                <a16:creationId xmlns:a16="http://schemas.microsoft.com/office/drawing/2014/main" id="{CF5EFF42-1848-4F0B-1673-2B432F22651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3B4817-B833-BF24-DED4-315FB20B184F}"/>
              </a:ext>
            </a:extLst>
          </p:cNvPr>
          <p:cNvPicPr>
            <a:picLocks noChangeAspect="1"/>
          </p:cNvPicPr>
          <p:nvPr/>
        </p:nvPicPr>
        <p:blipFill>
          <a:blip r:embed="rId2"/>
          <a:stretch>
            <a:fillRect/>
          </a:stretch>
        </p:blipFill>
        <p:spPr>
          <a:xfrm>
            <a:off x="838200" y="863600"/>
            <a:ext cx="10515600" cy="5448301"/>
          </a:xfrm>
          <a:prstGeom prst="rect">
            <a:avLst/>
          </a:prstGeom>
        </p:spPr>
      </p:pic>
    </p:spTree>
    <p:extLst>
      <p:ext uri="{BB962C8B-B14F-4D97-AF65-F5344CB8AC3E}">
        <p14:creationId xmlns:p14="http://schemas.microsoft.com/office/powerpoint/2010/main" val="375030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238C-7534-3267-A38F-626E852EC83C}"/>
              </a:ext>
            </a:extLst>
          </p:cNvPr>
          <p:cNvSpPr>
            <a:spLocks noGrp="1"/>
          </p:cNvSpPr>
          <p:nvPr>
            <p:ph type="title"/>
          </p:nvPr>
        </p:nvSpPr>
        <p:spPr>
          <a:xfrm>
            <a:off x="838200" y="365125"/>
            <a:ext cx="10515600" cy="610235"/>
          </a:xfrm>
        </p:spPr>
        <p:txBody>
          <a:bodyPr>
            <a:normAutofit fontScale="90000"/>
          </a:bodyPr>
          <a:lstStyle/>
          <a:p>
            <a:r>
              <a:rPr lang="en-US" dirty="0" err="1"/>
              <a:t>CodePipeline</a:t>
            </a:r>
            <a:endParaRPr lang="en-IN" dirty="0"/>
          </a:p>
        </p:txBody>
      </p:sp>
      <p:sp>
        <p:nvSpPr>
          <p:cNvPr id="3" name="Content Placeholder 2">
            <a:extLst>
              <a:ext uri="{FF2B5EF4-FFF2-40B4-BE49-F238E27FC236}">
                <a16:creationId xmlns:a16="http://schemas.microsoft.com/office/drawing/2014/main" id="{79D1FC5C-16F1-E6BD-6624-94B2F85E0816}"/>
              </a:ext>
            </a:extLst>
          </p:cNvPr>
          <p:cNvSpPr>
            <a:spLocks noGrp="1"/>
          </p:cNvSpPr>
          <p:nvPr>
            <p:ph idx="1"/>
          </p:nvPr>
        </p:nvSpPr>
        <p:spPr>
          <a:xfrm>
            <a:off x="838200" y="1155468"/>
            <a:ext cx="10515600" cy="5453149"/>
          </a:xfrm>
        </p:spPr>
        <p:txBody>
          <a:bodyPr/>
          <a:lstStyle/>
          <a:p>
            <a:pPr marL="0" indent="0">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After building and pushing the Docker images for the cart and </a:t>
            </a:r>
            <a:r>
              <a:rPr lang="en-IN" sz="1800" dirty="0" err="1">
                <a:effectLst/>
                <a:latin typeface="Aptos" panose="020B0004020202020204" pitchFamily="34" charset="0"/>
                <a:ea typeface="Aptos" panose="020B0004020202020204" pitchFamily="34" charset="0"/>
                <a:cs typeface="Times New Roman" panose="02020603050405020304" pitchFamily="18" charset="0"/>
              </a:rPr>
              <a:t>catalog</a:t>
            </a:r>
            <a:r>
              <a:rPr lang="en-IN" sz="1800" dirty="0">
                <a:effectLst/>
                <a:latin typeface="Aptos" panose="020B0004020202020204" pitchFamily="34" charset="0"/>
                <a:ea typeface="Aptos" panose="020B0004020202020204" pitchFamily="34" charset="0"/>
                <a:cs typeface="Times New Roman" panose="02020603050405020304" pitchFamily="18" charset="0"/>
              </a:rPr>
              <a:t> microservices using AWS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CodeBuild</a:t>
            </a:r>
            <a:r>
              <a:rPr lang="en-IN" sz="1800" dirty="0">
                <a:effectLst/>
                <a:latin typeface="Aptos" panose="020B0004020202020204" pitchFamily="34" charset="0"/>
                <a:ea typeface="Aptos" panose="020B0004020202020204" pitchFamily="34" charset="0"/>
                <a:cs typeface="Times New Roman" panose="02020603050405020304" pitchFamily="18" charset="0"/>
              </a:rPr>
              <a:t>, the next step is deploying the application to an Amazon EKS (Elastic Kubernetes Service) cluster.</a:t>
            </a:r>
          </a:p>
          <a:p>
            <a:pPr marL="0" indent="0">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Kubernetes Deployment using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cart.yaml</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catalog.yaml</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and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ui.yaml</a:t>
            </a:r>
            <a:endParaRPr lang="en-IN"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1)Amazon EKS Setup</a:t>
            </a:r>
          </a:p>
          <a:p>
            <a:pPr marL="0" indent="0">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I provisioned an Amazon EKS cluster using CloudFormation </a:t>
            </a:r>
            <a:r>
              <a:rPr lang="en-IN" sz="1800" kern="100" dirty="0">
                <a:latin typeface="Aptos" panose="020B0004020202020204" pitchFamily="34" charset="0"/>
                <a:ea typeface="Aptos" panose="020B0004020202020204" pitchFamily="34" charset="0"/>
                <a:cs typeface="Times New Roman" panose="02020603050405020304" pitchFamily="18" charset="0"/>
              </a:rPr>
              <a:t>(us-east-1 region)</a:t>
            </a:r>
          </a:p>
          <a:p>
            <a:pPr marL="0" indent="0">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2)</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Manifest Files Used for Deployment</a:t>
            </a: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cart.yaml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 Deploys the Cart microservice (Deployment + Service).</a:t>
            </a: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catalog.yaml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 Deploys the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Catalog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microservice and configures the database connection (RDS endpoint is injected dynamically).</a:t>
            </a: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ui.yaml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 Deploys the UI service that interacts with both microservices.</a:t>
            </a:r>
          </a:p>
          <a:p>
            <a:pPr marL="0" indent="0">
              <a:buNone/>
            </a:pPr>
            <a:r>
              <a:rPr lang="en-IN" sz="1800" kern="100" dirty="0">
                <a:latin typeface="Aptos" panose="020B0004020202020204" pitchFamily="34" charset="0"/>
                <a:ea typeface="Aptos" panose="020B0004020202020204" pitchFamily="34" charset="0"/>
                <a:cs typeface="Times New Roman" panose="02020603050405020304" pitchFamily="18" charset="0"/>
              </a:rPr>
              <a:t>3) Deployment Execution</a:t>
            </a: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apply -f k8s/</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cart.yaml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apply -f k8s/</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catalog.yaml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apply -f k8s/</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ui.yaml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3397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99F4-AA83-1268-93DA-E77C26F1B230}"/>
              </a:ext>
            </a:extLst>
          </p:cNvPr>
          <p:cNvSpPr>
            <a:spLocks noGrp="1"/>
          </p:cNvSpPr>
          <p:nvPr>
            <p:ph type="title"/>
          </p:nvPr>
        </p:nvSpPr>
        <p:spPr>
          <a:xfrm>
            <a:off x="838200" y="365126"/>
            <a:ext cx="10515600" cy="582526"/>
          </a:xfrm>
        </p:spPr>
        <p:txBody>
          <a:bodyPr>
            <a:normAutofit fontScale="90000"/>
          </a:bodyPr>
          <a:lstStyle/>
          <a:p>
            <a:r>
              <a:rPr lang="en-US" dirty="0" err="1"/>
              <a:t>CodePipeline</a:t>
            </a:r>
            <a:endParaRPr lang="en-IN" dirty="0"/>
          </a:p>
        </p:txBody>
      </p:sp>
      <p:sp>
        <p:nvSpPr>
          <p:cNvPr id="3" name="Content Placeholder 2">
            <a:extLst>
              <a:ext uri="{FF2B5EF4-FFF2-40B4-BE49-F238E27FC236}">
                <a16:creationId xmlns:a16="http://schemas.microsoft.com/office/drawing/2014/main" id="{30502FFF-0EB0-532C-5D2C-2F93B7BFF981}"/>
              </a:ext>
            </a:extLst>
          </p:cNvPr>
          <p:cNvSpPr>
            <a:spLocks noGrp="1"/>
          </p:cNvSpPr>
          <p:nvPr>
            <p:ph idx="1"/>
          </p:nvPr>
        </p:nvSpPr>
        <p:spPr>
          <a:xfrm>
            <a:off x="838200" y="947347"/>
            <a:ext cx="10515600" cy="1546471"/>
          </a:xfrm>
        </p:spPr>
        <p:txBody>
          <a:bodyPr>
            <a:normAutofit fontScale="92500"/>
          </a:bodyPr>
          <a:lstStyle/>
          <a:p>
            <a:pPr marL="0" indent="0">
              <a:buNone/>
            </a:pPr>
            <a:r>
              <a:rPr lang="en-IN" sz="1800" kern="100" dirty="0">
                <a:latin typeface="Aptos" panose="020B0004020202020204" pitchFamily="34" charset="0"/>
                <a:ea typeface="Aptos" panose="020B0004020202020204" pitchFamily="34" charset="0"/>
                <a:cs typeface="Times New Roman" panose="02020603050405020304" pitchFamily="18" charset="0"/>
              </a:rPr>
              <a:t>4) Load Balancer Exposure</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UI service is exposed via a Kubernetes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LoadBalancer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type service, making it accessible from the internet.</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external URL (from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kubectl</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get svc</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is used to access the frontend.</a:t>
            </a:r>
          </a:p>
          <a:p>
            <a:pPr marL="0" indent="0">
              <a:buNone/>
            </a:pPr>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F59291AC-6148-2280-19FA-A1025EAF192A}"/>
              </a:ext>
            </a:extLst>
          </p:cNvPr>
          <p:cNvPicPr>
            <a:picLocks noChangeAspect="1"/>
          </p:cNvPicPr>
          <p:nvPr/>
        </p:nvPicPr>
        <p:blipFill>
          <a:blip r:embed="rId2"/>
          <a:stretch>
            <a:fillRect/>
          </a:stretch>
        </p:blipFill>
        <p:spPr>
          <a:xfrm>
            <a:off x="838200" y="2319251"/>
            <a:ext cx="10673080" cy="4376189"/>
          </a:xfrm>
          <a:prstGeom prst="rect">
            <a:avLst/>
          </a:prstGeom>
        </p:spPr>
      </p:pic>
    </p:spTree>
    <p:extLst>
      <p:ext uri="{BB962C8B-B14F-4D97-AF65-F5344CB8AC3E}">
        <p14:creationId xmlns:p14="http://schemas.microsoft.com/office/powerpoint/2010/main" val="1927557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TotalTime>
  <Words>1228</Words>
  <Application>Microsoft Office PowerPoint</Application>
  <PresentationFormat>Widescreen</PresentationFormat>
  <Paragraphs>146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Aptos Display</vt:lpstr>
      <vt:lpstr>Arial</vt:lpstr>
      <vt:lpstr>Calibri</vt:lpstr>
      <vt:lpstr>Symbol</vt:lpstr>
      <vt:lpstr>Office Theme</vt:lpstr>
      <vt:lpstr>Retail Store Project</vt:lpstr>
      <vt:lpstr>Infrastructure         Setup </vt:lpstr>
      <vt:lpstr>Architecture Diagram</vt:lpstr>
      <vt:lpstr>Code Pipeline for Infrastructure             </vt:lpstr>
      <vt:lpstr>Elastic Container Registry I  have created two ECR repositories: one for the Cart service and another for the Catalog service.</vt:lpstr>
      <vt:lpstr>CodeBuild</vt:lpstr>
      <vt:lpstr>CodeBuild</vt:lpstr>
      <vt:lpstr>CodePipeline</vt:lpstr>
      <vt:lpstr>CodePipeline</vt:lpstr>
      <vt:lpstr>PowerPoint Presentation</vt:lpstr>
      <vt:lpstr>PowerPoint Presentation</vt:lpstr>
      <vt:lpstr>SonarQube</vt:lpstr>
      <vt:lpstr>Pipeline Trigger Using Lambda, SNS and EventBridge</vt:lpstr>
      <vt:lpstr>PowerPoint Presentation</vt:lpstr>
      <vt:lpstr>Route53 </vt:lpstr>
      <vt:lpstr>PowerPoint Presentation</vt:lpstr>
      <vt:lpstr>CloudWatch </vt:lpstr>
      <vt:lpstr>Cloud Watch</vt:lpstr>
      <vt:lpstr>If Pipeline Fails?</vt:lpstr>
      <vt:lpstr>1)We will get mail that Pipeline Failed 2)We will do this using Event Bridge 3)For that First we should create Topic then add subscription 4)Then Create Lamba 5)Then Go to Event Bride and select CodePipeline(Failure)</vt:lpstr>
      <vt:lpstr>Region 2 us-west-1</vt:lpstr>
      <vt:lpstr>PowerPoint Presentation</vt:lpstr>
      <vt:lpstr>CodeBuild</vt:lpstr>
      <vt:lpstr>PowerPoint Presentation</vt:lpstr>
      <vt:lpstr>Code Pipeline</vt:lpstr>
      <vt:lpstr>CodePipeline</vt:lpstr>
      <vt:lpstr>CodePipeline</vt:lpstr>
      <vt:lpstr>PowerPoint Presentation</vt:lpstr>
      <vt:lpstr>Route53 </vt:lpstr>
      <vt:lpstr>PowerPoint Presentation</vt:lpstr>
      <vt:lpstr>Prometheus and Grafana</vt:lpstr>
      <vt:lpstr>PowerPoint Presentation</vt:lpstr>
      <vt:lpstr>PowerPoint Presentation</vt:lpstr>
      <vt:lpstr>PowerPoint Presentation</vt:lpstr>
      <vt:lpstr>GitHub URL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Bhargava Ram Kulla(UST,IN)</dc:creator>
  <cp:lastModifiedBy>Bhargava Ram Kulla(UST,IN)</cp:lastModifiedBy>
  <cp:revision>4</cp:revision>
  <dcterms:created xsi:type="dcterms:W3CDTF">2025-06-24T14:52:09Z</dcterms:created>
  <dcterms:modified xsi:type="dcterms:W3CDTF">2025-06-25T07:17:22Z</dcterms:modified>
</cp:coreProperties>
</file>